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4"/>
  </p:notesMasterIdLst>
  <p:sldIdLst>
    <p:sldId id="256" r:id="rId2"/>
    <p:sldId id="257" r:id="rId3"/>
    <p:sldId id="258" r:id="rId4"/>
    <p:sldId id="260" r:id="rId5"/>
    <p:sldId id="259" r:id="rId6"/>
    <p:sldId id="262" r:id="rId7"/>
    <p:sldId id="269" r:id="rId8"/>
    <p:sldId id="261" r:id="rId9"/>
    <p:sldId id="264" r:id="rId10"/>
    <p:sldId id="263" r:id="rId11"/>
    <p:sldId id="265" r:id="rId12"/>
    <p:sldId id="266" r:id="rId13"/>
    <p:sldId id="267" r:id="rId14"/>
    <p:sldId id="268" r:id="rId15"/>
    <p:sldId id="270" r:id="rId16"/>
    <p:sldId id="271" r:id="rId17"/>
    <p:sldId id="272" r:id="rId18"/>
    <p:sldId id="273" r:id="rId19"/>
    <p:sldId id="283" r:id="rId20"/>
    <p:sldId id="274" r:id="rId21"/>
    <p:sldId id="275" r:id="rId22"/>
    <p:sldId id="276" r:id="rId23"/>
    <p:sldId id="277" r:id="rId24"/>
    <p:sldId id="278" r:id="rId25"/>
    <p:sldId id="279" r:id="rId26"/>
    <p:sldId id="280" r:id="rId27"/>
    <p:sldId id="284" r:id="rId28"/>
    <p:sldId id="281" r:id="rId29"/>
    <p:sldId id="285" r:id="rId30"/>
    <p:sldId id="286" r:id="rId31"/>
    <p:sldId id="282" r:id="rId32"/>
    <p:sldId id="287" r:id="rId3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45" d="100"/>
          <a:sy n="45" d="100"/>
        </p:scale>
        <p:origin x="-1074"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958634-FF2C-4205-BC7A-AAE3DA09D4C2}" type="datetimeFigureOut">
              <a:rPr lang="en-CA" smtClean="0"/>
              <a:t>16/01/2013</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B6E50C-A2BE-4CDA-A07D-A288F81B8573}" type="slidenum">
              <a:rPr lang="en-CA" smtClean="0"/>
              <a:t>‹#›</a:t>
            </a:fld>
            <a:endParaRPr lang="en-CA"/>
          </a:p>
        </p:txBody>
      </p:sp>
    </p:spTree>
    <p:extLst>
      <p:ext uri="{BB962C8B-B14F-4D97-AF65-F5344CB8AC3E}">
        <p14:creationId xmlns:p14="http://schemas.microsoft.com/office/powerpoint/2010/main" val="2811193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Equality does not necessarily</a:t>
            </a:r>
            <a:r>
              <a:rPr lang="en-CA" baseline="0" dirty="0" smtClean="0"/>
              <a:t> mean treating people </a:t>
            </a:r>
            <a:r>
              <a:rPr lang="en-CA" baseline="0" dirty="0" err="1" smtClean="0"/>
              <a:t>identicallyl</a:t>
            </a:r>
            <a:endParaRPr lang="en-CA" baseline="0" dirty="0" smtClean="0"/>
          </a:p>
          <a:p>
            <a:endParaRPr lang="en-CA" baseline="0" dirty="0" smtClean="0"/>
          </a:p>
          <a:p>
            <a:r>
              <a:rPr lang="en-CA" baseline="0" dirty="0" smtClean="0"/>
              <a:t>It’s equal protection and equal benefit</a:t>
            </a:r>
          </a:p>
          <a:p>
            <a:r>
              <a:rPr lang="en-CA" baseline="0" dirty="0" smtClean="0"/>
              <a:t>-different treatment may be required to promote equality in some cases</a:t>
            </a:r>
          </a:p>
          <a:p>
            <a:r>
              <a:rPr lang="en-CA" baseline="0" dirty="0" smtClean="0"/>
              <a:t>-also refers to the right to be free from discrimination based on membership in a group historically disadvantaged by prejudicial assumptions</a:t>
            </a:r>
            <a:endParaRPr lang="en-CA" dirty="0"/>
          </a:p>
        </p:txBody>
      </p:sp>
      <p:sp>
        <p:nvSpPr>
          <p:cNvPr id="4" name="Slide Number Placeholder 3"/>
          <p:cNvSpPr>
            <a:spLocks noGrp="1"/>
          </p:cNvSpPr>
          <p:nvPr>
            <p:ph type="sldNum" sz="quarter" idx="10"/>
          </p:nvPr>
        </p:nvSpPr>
        <p:spPr/>
        <p:txBody>
          <a:bodyPr/>
          <a:lstStyle/>
          <a:p>
            <a:fld id="{29B6E50C-A2BE-4CDA-A07D-A288F81B8573}" type="slidenum">
              <a:rPr lang="en-CA" smtClean="0"/>
              <a:t>5</a:t>
            </a:fld>
            <a:endParaRPr lang="en-CA"/>
          </a:p>
        </p:txBody>
      </p:sp>
    </p:spTree>
    <p:extLst>
      <p:ext uri="{BB962C8B-B14F-4D97-AF65-F5344CB8AC3E}">
        <p14:creationId xmlns:p14="http://schemas.microsoft.com/office/powerpoint/2010/main" val="7251908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Planning</a:t>
            </a:r>
            <a:r>
              <a:rPr lang="en-CA" baseline="0" dirty="0" smtClean="0"/>
              <a:t> for and enabling diversity means planning for inclusion</a:t>
            </a:r>
            <a:endParaRPr lang="en-CA" dirty="0"/>
          </a:p>
        </p:txBody>
      </p:sp>
      <p:sp>
        <p:nvSpPr>
          <p:cNvPr id="4" name="Slide Number Placeholder 3"/>
          <p:cNvSpPr>
            <a:spLocks noGrp="1"/>
          </p:cNvSpPr>
          <p:nvPr>
            <p:ph type="sldNum" sz="quarter" idx="10"/>
          </p:nvPr>
        </p:nvSpPr>
        <p:spPr/>
        <p:txBody>
          <a:bodyPr/>
          <a:lstStyle/>
          <a:p>
            <a:fld id="{29B6E50C-A2BE-4CDA-A07D-A288F81B8573}" type="slidenum">
              <a:rPr lang="en-CA" smtClean="0"/>
              <a:t>7</a:t>
            </a:fld>
            <a:endParaRPr lang="en-CA"/>
          </a:p>
        </p:txBody>
      </p:sp>
    </p:spTree>
    <p:extLst>
      <p:ext uri="{BB962C8B-B14F-4D97-AF65-F5344CB8AC3E}">
        <p14:creationId xmlns:p14="http://schemas.microsoft.com/office/powerpoint/2010/main" val="2482823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CA" b="1" dirty="0" smtClean="0"/>
              <a:t>This might differ from what parents think is in the best interest of their child</a:t>
            </a:r>
          </a:p>
          <a:p>
            <a:endParaRPr lang="en-CA" dirty="0"/>
          </a:p>
        </p:txBody>
      </p:sp>
      <p:sp>
        <p:nvSpPr>
          <p:cNvPr id="4" name="Slide Number Placeholder 3"/>
          <p:cNvSpPr>
            <a:spLocks noGrp="1"/>
          </p:cNvSpPr>
          <p:nvPr>
            <p:ph type="sldNum" sz="quarter" idx="10"/>
          </p:nvPr>
        </p:nvSpPr>
        <p:spPr/>
        <p:txBody>
          <a:bodyPr/>
          <a:lstStyle/>
          <a:p>
            <a:fld id="{29B6E50C-A2BE-4CDA-A07D-A288F81B8573}" type="slidenum">
              <a:rPr lang="en-CA" smtClean="0"/>
              <a:t>8</a:t>
            </a:fld>
            <a:endParaRPr lang="en-CA"/>
          </a:p>
        </p:txBody>
      </p:sp>
    </p:spTree>
    <p:extLst>
      <p:ext uri="{BB962C8B-B14F-4D97-AF65-F5344CB8AC3E}">
        <p14:creationId xmlns:p14="http://schemas.microsoft.com/office/powerpoint/2010/main" val="35801451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9B6E50C-A2BE-4CDA-A07D-A288F81B8573}" type="slidenum">
              <a:rPr lang="en-CA" smtClean="0"/>
              <a:t>12</a:t>
            </a:fld>
            <a:endParaRPr lang="en-CA"/>
          </a:p>
        </p:txBody>
      </p:sp>
    </p:spTree>
    <p:extLst>
      <p:ext uri="{BB962C8B-B14F-4D97-AF65-F5344CB8AC3E}">
        <p14:creationId xmlns:p14="http://schemas.microsoft.com/office/powerpoint/2010/main" val="12561198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9B6E50C-A2BE-4CDA-A07D-A288F81B8573}" type="slidenum">
              <a:rPr lang="en-CA" smtClean="0"/>
              <a:t>17</a:t>
            </a:fld>
            <a:endParaRPr lang="en-CA"/>
          </a:p>
        </p:txBody>
      </p:sp>
    </p:spTree>
    <p:extLst>
      <p:ext uri="{BB962C8B-B14F-4D97-AF65-F5344CB8AC3E}">
        <p14:creationId xmlns:p14="http://schemas.microsoft.com/office/powerpoint/2010/main" val="938716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29B6E50C-A2BE-4CDA-A07D-A288F81B8573}" type="slidenum">
              <a:rPr lang="en-CA" smtClean="0"/>
              <a:t>18</a:t>
            </a:fld>
            <a:endParaRPr lang="en-CA"/>
          </a:p>
        </p:txBody>
      </p:sp>
    </p:spTree>
    <p:extLst>
      <p:ext uri="{BB962C8B-B14F-4D97-AF65-F5344CB8AC3E}">
        <p14:creationId xmlns:p14="http://schemas.microsoft.com/office/powerpoint/2010/main" val="14307093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-Low income</a:t>
            </a:r>
          </a:p>
          <a:p>
            <a:r>
              <a:rPr lang="en-CA" dirty="0" smtClean="0"/>
              <a:t>	-24.8% of children with disabilities</a:t>
            </a:r>
            <a:r>
              <a:rPr lang="en-CA" baseline="0" dirty="0" smtClean="0"/>
              <a:t> live in a household where income is in the bottom 40% as compared to 17% of children without disabilities</a:t>
            </a:r>
          </a:p>
          <a:p>
            <a:r>
              <a:rPr lang="en-CA" baseline="0" dirty="0" smtClean="0"/>
              <a:t>	-The poorest 20% of Canadians have 35% higher rate of disability and 12% higher rate of mental/behavioral problems</a:t>
            </a:r>
          </a:p>
          <a:p>
            <a:r>
              <a:rPr lang="en-CA" baseline="0" dirty="0" smtClean="0"/>
              <a:t>Low Educational Attainment</a:t>
            </a:r>
          </a:p>
          <a:p>
            <a:r>
              <a:rPr lang="en-CA" baseline="0" dirty="0" smtClean="0"/>
              <a:t>	-parental education, particularly the mother, has a strong impact on a child’s early development.  Children under the age of 2 with educated mothers have shown 12% higher cognitive development than children with uneducated mothers</a:t>
            </a:r>
          </a:p>
          <a:p>
            <a:r>
              <a:rPr lang="en-CA" baseline="0" dirty="0" smtClean="0"/>
              <a:t>	-one parent completes high school: 10% have a child with disabilities</a:t>
            </a:r>
          </a:p>
          <a:p>
            <a:r>
              <a:rPr lang="en-CA" baseline="0" dirty="0" smtClean="0"/>
              <a:t>	-neither parent has completed high school: 15% have a child with a disability</a:t>
            </a:r>
          </a:p>
          <a:p>
            <a:r>
              <a:rPr lang="en-CA" baseline="0" dirty="0" smtClean="0"/>
              <a:t>Lone Parent Family</a:t>
            </a:r>
          </a:p>
          <a:p>
            <a:r>
              <a:rPr lang="en-CA" baseline="0" dirty="0" smtClean="0"/>
              <a:t>	-one in eight families have a child with disabilities</a:t>
            </a:r>
          </a:p>
          <a:p>
            <a:r>
              <a:rPr lang="en-CA" baseline="0" dirty="0" smtClean="0"/>
              <a:t>	-one if five lone parent families have a child with disabilities</a:t>
            </a:r>
          </a:p>
          <a:p>
            <a:r>
              <a:rPr lang="en-CA" baseline="0" dirty="0" smtClean="0"/>
              <a:t>Low weight for gestational age</a:t>
            </a:r>
          </a:p>
          <a:p>
            <a:r>
              <a:rPr lang="en-CA" baseline="0" dirty="0" smtClean="0"/>
              <a:t>	-weight below 2500 grams associated with significant medical issues at birth as well as medical and educational issues later on</a:t>
            </a:r>
          </a:p>
          <a:p>
            <a:r>
              <a:rPr lang="en-CA" baseline="0" dirty="0" smtClean="0"/>
              <a:t>FNMI</a:t>
            </a:r>
          </a:p>
          <a:p>
            <a:r>
              <a:rPr lang="en-CA" baseline="0" dirty="0" smtClean="0"/>
              <a:t>	-Aboriginal children and youth have a higher rate of disability (3.5%-5.6%) than the national population as a whole (2.2%)</a:t>
            </a:r>
          </a:p>
          <a:p>
            <a:r>
              <a:rPr lang="en-CA" baseline="0" dirty="0" smtClean="0"/>
              <a:t>Children in Care</a:t>
            </a:r>
          </a:p>
          <a:p>
            <a:r>
              <a:rPr lang="en-CA" baseline="0" dirty="0" smtClean="0"/>
              <a:t>	-7 out of 10 children in care have a disability</a:t>
            </a:r>
          </a:p>
          <a:p>
            <a:r>
              <a:rPr lang="en-CA" baseline="0" dirty="0" smtClean="0"/>
              <a:t>Refugee children</a:t>
            </a:r>
          </a:p>
          <a:p>
            <a:r>
              <a:rPr lang="en-CA" baseline="0" dirty="0" smtClean="0"/>
              <a:t>	-require additional supports and resources to address psychological issues and lack of previous education</a:t>
            </a:r>
          </a:p>
          <a:p>
            <a:r>
              <a:rPr lang="en-CA" baseline="0" dirty="0" smtClean="0"/>
              <a:t>Distance</a:t>
            </a:r>
          </a:p>
          <a:p>
            <a:r>
              <a:rPr lang="en-CA" baseline="0" dirty="0" smtClean="0"/>
              <a:t>	-increased costs to access supports and services</a:t>
            </a:r>
            <a:endParaRPr lang="en-CA" dirty="0"/>
          </a:p>
        </p:txBody>
      </p:sp>
      <p:sp>
        <p:nvSpPr>
          <p:cNvPr id="4" name="Slide Number Placeholder 3"/>
          <p:cNvSpPr>
            <a:spLocks noGrp="1"/>
          </p:cNvSpPr>
          <p:nvPr>
            <p:ph type="sldNum" sz="quarter" idx="10"/>
          </p:nvPr>
        </p:nvSpPr>
        <p:spPr/>
        <p:txBody>
          <a:bodyPr/>
          <a:lstStyle/>
          <a:p>
            <a:fld id="{29B6E50C-A2BE-4CDA-A07D-A288F81B8573}" type="slidenum">
              <a:rPr lang="en-CA" smtClean="0"/>
              <a:t>28</a:t>
            </a:fld>
            <a:endParaRPr lang="en-CA"/>
          </a:p>
        </p:txBody>
      </p:sp>
    </p:spTree>
    <p:extLst>
      <p:ext uri="{BB962C8B-B14F-4D97-AF65-F5344CB8AC3E}">
        <p14:creationId xmlns:p14="http://schemas.microsoft.com/office/powerpoint/2010/main" val="274161977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6C503AC4-3756-449B-994D-0312CBDE4D09}" type="datetimeFigureOut">
              <a:rPr lang="en-CA" smtClean="0"/>
              <a:t>16/01/2013</a:t>
            </a:fld>
            <a:endParaRPr lang="en-CA"/>
          </a:p>
        </p:txBody>
      </p:sp>
      <p:sp>
        <p:nvSpPr>
          <p:cNvPr id="19" name="Footer Placeholder 18"/>
          <p:cNvSpPr>
            <a:spLocks noGrp="1"/>
          </p:cNvSpPr>
          <p:nvPr>
            <p:ph type="ftr" sz="quarter" idx="11"/>
          </p:nvPr>
        </p:nvSpPr>
        <p:spPr/>
        <p:txBody>
          <a:bodyPr/>
          <a:lstStyle/>
          <a:p>
            <a:endParaRPr lang="en-CA"/>
          </a:p>
        </p:txBody>
      </p:sp>
      <p:sp>
        <p:nvSpPr>
          <p:cNvPr id="27" name="Slide Number Placeholder 26"/>
          <p:cNvSpPr>
            <a:spLocks noGrp="1"/>
          </p:cNvSpPr>
          <p:nvPr>
            <p:ph type="sldNum" sz="quarter" idx="12"/>
          </p:nvPr>
        </p:nvSpPr>
        <p:spPr/>
        <p:txBody>
          <a:bodyPr/>
          <a:lstStyle/>
          <a:p>
            <a:fld id="{C4CEE559-2430-4FB0-B270-360796A95970}"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503AC4-3756-449B-994D-0312CBDE4D09}" type="datetimeFigureOut">
              <a:rPr lang="en-CA" smtClean="0"/>
              <a:t>16/01/2013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CEE559-2430-4FB0-B270-360796A95970}" type="slidenum">
              <a:rPr lang="en-CA" smtClean="0"/>
              <a:t>‹#›</a:t>
            </a:fld>
            <a:endParaRPr lang="en-C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503AC4-3756-449B-994D-0312CBDE4D09}" type="datetimeFigureOut">
              <a:rPr lang="en-CA" smtClean="0"/>
              <a:t>16/01/2013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CEE559-2430-4FB0-B270-360796A95970}" type="slidenum">
              <a:rPr lang="en-CA" smtClean="0"/>
              <a:t>‹#›</a:t>
            </a:fld>
            <a:endParaRPr lang="en-C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C503AC4-3756-449B-994D-0312CBDE4D09}" type="datetimeFigureOut">
              <a:rPr lang="en-CA" smtClean="0"/>
              <a:t>16/01/2013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CEE559-2430-4FB0-B270-360796A95970}" type="slidenum">
              <a:rPr lang="en-CA" smtClean="0"/>
              <a:t>‹#›</a:t>
            </a:fld>
            <a:endParaRPr lang="en-C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6C503AC4-3756-449B-994D-0312CBDE4D09}" type="datetimeFigureOut">
              <a:rPr lang="en-CA" smtClean="0"/>
              <a:t>16/01/2013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C4CEE559-2430-4FB0-B270-360796A95970}" type="slidenum">
              <a:rPr lang="en-CA" smtClean="0"/>
              <a:t>‹#›</a:t>
            </a:fld>
            <a:endParaRPr lang="en-C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503AC4-3756-449B-994D-0312CBDE4D09}" type="datetimeFigureOut">
              <a:rPr lang="en-CA" smtClean="0"/>
              <a:t>16/01/2013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4CEE559-2430-4FB0-B270-360796A95970}" type="slidenum">
              <a:rPr lang="en-CA" smtClean="0"/>
              <a:t>‹#›</a:t>
            </a:fld>
            <a:endParaRPr lang="en-C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6C503AC4-3756-449B-994D-0312CBDE4D09}" type="datetimeFigureOut">
              <a:rPr lang="en-CA" smtClean="0"/>
              <a:t>16/01/2013</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C4CEE559-2430-4FB0-B270-360796A95970}" type="slidenum">
              <a:rPr lang="en-CA" smtClean="0"/>
              <a:t>‹#›</a:t>
            </a:fld>
            <a:endParaRPr lang="en-C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6C503AC4-3756-449B-994D-0312CBDE4D09}" type="datetimeFigureOut">
              <a:rPr lang="en-CA" smtClean="0"/>
              <a:t>16/01/2013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C4CEE559-2430-4FB0-B270-360796A95970}" type="slidenum">
              <a:rPr lang="en-CA" smtClean="0"/>
              <a:t>‹#›</a:t>
            </a:fld>
            <a:endParaRPr lang="en-C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C503AC4-3756-449B-994D-0312CBDE4D09}" type="datetimeFigureOut">
              <a:rPr lang="en-CA" smtClean="0"/>
              <a:t>16/01/2013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C4CEE559-2430-4FB0-B270-360796A95970}" type="slidenum">
              <a:rPr lang="en-CA" smtClean="0"/>
              <a:t>‹#›</a:t>
            </a:fld>
            <a:endParaRPr lang="en-C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503AC4-3756-449B-994D-0312CBDE4D09}" type="datetimeFigureOut">
              <a:rPr lang="en-CA" smtClean="0"/>
              <a:t>16/01/2013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C4CEE559-2430-4FB0-B270-360796A95970}" type="slidenum">
              <a:rPr lang="en-CA" smtClean="0"/>
              <a:t>‹#›</a:t>
            </a:fld>
            <a:endParaRPr lang="en-C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6C503AC4-3756-449B-994D-0312CBDE4D09}" type="datetimeFigureOut">
              <a:rPr lang="en-CA" smtClean="0"/>
              <a:t>16/01/2013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a:xfrm>
            <a:off x="8077200" y="6356350"/>
            <a:ext cx="609600" cy="365125"/>
          </a:xfrm>
        </p:spPr>
        <p:txBody>
          <a:bodyPr/>
          <a:lstStyle/>
          <a:p>
            <a:fld id="{C4CEE559-2430-4FB0-B270-360796A95970}" type="slidenum">
              <a:rPr lang="en-CA" smtClean="0"/>
              <a:t>‹#›</a:t>
            </a:fld>
            <a:endParaRPr lang="en-C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6C503AC4-3756-449B-994D-0312CBDE4D09}" type="datetimeFigureOut">
              <a:rPr lang="en-CA" smtClean="0"/>
              <a:t>16/01/2013</a:t>
            </a:fld>
            <a:endParaRPr lang="en-C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C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C4CEE559-2430-4FB0-B270-360796A95970}" type="slidenum">
              <a:rPr lang="en-CA" smtClean="0"/>
              <a:t>‹#›</a:t>
            </a:fld>
            <a:endParaRPr lang="en-C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wmf"/><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CA" dirty="0" smtClean="0"/>
              <a:t>Moving toward a continuum of supports and services</a:t>
            </a:r>
            <a:endParaRPr lang="en-CA" dirty="0"/>
          </a:p>
        </p:txBody>
      </p:sp>
      <p:sp>
        <p:nvSpPr>
          <p:cNvPr id="3" name="Subtitle 2"/>
          <p:cNvSpPr>
            <a:spLocks noGrp="1"/>
          </p:cNvSpPr>
          <p:nvPr>
            <p:ph type="subTitle" idx="1"/>
          </p:nvPr>
        </p:nvSpPr>
        <p:spPr>
          <a:xfrm>
            <a:off x="3419872" y="4005064"/>
            <a:ext cx="5114778" cy="1101248"/>
          </a:xfrm>
        </p:spPr>
        <p:txBody>
          <a:bodyPr/>
          <a:lstStyle/>
          <a:p>
            <a:r>
              <a:rPr lang="en-CA" dirty="0" smtClean="0"/>
              <a:t>Parkland School Division No. 70</a:t>
            </a:r>
          </a:p>
          <a:p>
            <a:r>
              <a:rPr lang="en-CA" dirty="0" smtClean="0"/>
              <a:t>January 2013</a:t>
            </a:r>
            <a:endParaRPr lang="en-CA" dirty="0"/>
          </a:p>
        </p:txBody>
      </p:sp>
    </p:spTree>
    <p:extLst>
      <p:ext uri="{BB962C8B-B14F-4D97-AF65-F5344CB8AC3E}">
        <p14:creationId xmlns:p14="http://schemas.microsoft.com/office/powerpoint/2010/main" val="422627386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143000"/>
          </a:xfrm>
        </p:spPr>
        <p:txBody>
          <a:bodyPr/>
          <a:lstStyle/>
          <a:p>
            <a:r>
              <a:rPr lang="en-CA" b="1" dirty="0" smtClean="0"/>
              <a:t>Table Talk #1:</a:t>
            </a:r>
            <a:endParaRPr lang="en-CA" b="1" dirty="0"/>
          </a:p>
        </p:txBody>
      </p:sp>
      <p:sp>
        <p:nvSpPr>
          <p:cNvPr id="3" name="Content Placeholder 2"/>
          <p:cNvSpPr>
            <a:spLocks noGrp="1"/>
          </p:cNvSpPr>
          <p:nvPr>
            <p:ph idx="1"/>
          </p:nvPr>
        </p:nvSpPr>
        <p:spPr>
          <a:xfrm>
            <a:off x="539552" y="1484784"/>
            <a:ext cx="8229600" cy="5184576"/>
          </a:xfrm>
        </p:spPr>
        <p:txBody>
          <a:bodyPr>
            <a:noAutofit/>
          </a:bodyPr>
          <a:lstStyle/>
          <a:p>
            <a:pPr marL="0" indent="0">
              <a:buNone/>
            </a:pPr>
            <a:r>
              <a:rPr lang="en-CA" sz="2800" b="1" dirty="0" smtClean="0"/>
              <a:t>The Division has worked to develop and implement a working definition of “Inclusion” with administrators, teachers, educational assistants, and parents.</a:t>
            </a:r>
          </a:p>
          <a:p>
            <a:endParaRPr lang="en-CA" sz="2800" b="1" dirty="0"/>
          </a:p>
          <a:p>
            <a:pPr marL="0" indent="0">
              <a:buNone/>
            </a:pPr>
            <a:r>
              <a:rPr lang="en-CA" sz="2800" b="1" dirty="0" smtClean="0">
                <a:solidFill>
                  <a:schemeClr val="accent3">
                    <a:lumMod val="75000"/>
                  </a:schemeClr>
                </a:solidFill>
              </a:rPr>
              <a:t>Questions:</a:t>
            </a:r>
          </a:p>
          <a:p>
            <a:pPr marL="0" indent="0">
              <a:buNone/>
            </a:pPr>
            <a:r>
              <a:rPr lang="en-CA" sz="2800" b="1" dirty="0" smtClean="0">
                <a:solidFill>
                  <a:schemeClr val="accent3">
                    <a:lumMod val="75000"/>
                  </a:schemeClr>
                </a:solidFill>
              </a:rPr>
              <a:t>What do you feel the Division has been successful with so far?</a:t>
            </a:r>
          </a:p>
          <a:p>
            <a:pPr marL="0" indent="0">
              <a:buNone/>
            </a:pPr>
            <a:endParaRPr lang="en-CA" sz="2800" b="1" dirty="0">
              <a:solidFill>
                <a:schemeClr val="accent3">
                  <a:lumMod val="75000"/>
                </a:schemeClr>
              </a:solidFill>
            </a:endParaRPr>
          </a:p>
          <a:p>
            <a:pPr marL="0" indent="0">
              <a:buNone/>
            </a:pPr>
            <a:r>
              <a:rPr lang="en-CA" sz="2800" b="1" dirty="0" smtClean="0">
                <a:solidFill>
                  <a:schemeClr val="accent3">
                    <a:lumMod val="75000"/>
                  </a:schemeClr>
                </a:solidFill>
              </a:rPr>
              <a:t>What progress do you feel still needs to happen in this area?</a:t>
            </a:r>
            <a:endParaRPr lang="en-CA" sz="2800" b="1" dirty="0">
              <a:solidFill>
                <a:schemeClr val="accent3">
                  <a:lumMod val="75000"/>
                </a:schemeClr>
              </a:solidFill>
            </a:endParaRPr>
          </a:p>
        </p:txBody>
      </p:sp>
    </p:spTree>
    <p:extLst>
      <p:ext uri="{BB962C8B-B14F-4D97-AF65-F5344CB8AC3E}">
        <p14:creationId xmlns:p14="http://schemas.microsoft.com/office/powerpoint/2010/main" val="4164518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CA" b="1" dirty="0" smtClean="0"/>
              <a:t>Levels of Support</a:t>
            </a:r>
            <a:endParaRPr lang="en-CA" b="1" dirty="0"/>
          </a:p>
        </p:txBody>
      </p:sp>
      <p:pic>
        <p:nvPicPr>
          <p:cNvPr id="3074" name="Picture 2" descr="C:\Users\ekeane\AppData\Local\Microsoft\Windows\Temporary Internet Files\Content.IE5\Y0PB1QQT\MP900438625[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483768" y="2060848"/>
            <a:ext cx="4320480" cy="46085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57376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9552" y="404664"/>
            <a:ext cx="8229600" cy="1143000"/>
          </a:xfrm>
        </p:spPr>
        <p:txBody>
          <a:bodyPr/>
          <a:lstStyle/>
          <a:p>
            <a:r>
              <a:rPr lang="en-CA" b="1" dirty="0"/>
              <a:t>Levels of Support</a:t>
            </a:r>
            <a:endParaRPr lang="en-CA" dirty="0"/>
          </a:p>
        </p:txBody>
      </p:sp>
      <p:sp>
        <p:nvSpPr>
          <p:cNvPr id="5" name="Content Placeholder 4"/>
          <p:cNvSpPr>
            <a:spLocks noGrp="1"/>
          </p:cNvSpPr>
          <p:nvPr>
            <p:ph idx="1"/>
          </p:nvPr>
        </p:nvSpPr>
        <p:spPr>
          <a:xfrm>
            <a:off x="539552" y="1484784"/>
            <a:ext cx="8229600" cy="5373216"/>
          </a:xfrm>
        </p:spPr>
        <p:txBody>
          <a:bodyPr>
            <a:normAutofit lnSpcReduction="10000"/>
          </a:bodyPr>
          <a:lstStyle/>
          <a:p>
            <a:r>
              <a:rPr lang="en-CA" b="1" dirty="0" smtClean="0"/>
              <a:t>The levels of support are to remove the barriers to education and learning opportunities outside the learner’s desk</a:t>
            </a:r>
          </a:p>
          <a:p>
            <a:pPr lvl="2"/>
            <a:r>
              <a:rPr lang="en-CA" sz="2400" b="1" dirty="0" smtClean="0"/>
              <a:t>Does so in an integrated way through personalization</a:t>
            </a:r>
          </a:p>
          <a:p>
            <a:pPr lvl="2"/>
            <a:endParaRPr lang="en-CA" sz="2400" b="1" dirty="0" smtClean="0"/>
          </a:p>
          <a:p>
            <a:pPr lvl="2"/>
            <a:r>
              <a:rPr lang="en-CA" sz="2400" b="1" dirty="0" smtClean="0"/>
              <a:t>Encourages the use of the SETT model which doesn’t require a medical diagnosis</a:t>
            </a:r>
          </a:p>
          <a:p>
            <a:pPr lvl="2"/>
            <a:endParaRPr lang="en-CA" sz="2400" b="1" dirty="0" smtClean="0"/>
          </a:p>
          <a:p>
            <a:pPr lvl="2"/>
            <a:r>
              <a:rPr lang="en-CA" sz="2400" b="1" dirty="0" smtClean="0"/>
              <a:t>Reduces the number of students who “fall through the crack”</a:t>
            </a:r>
          </a:p>
          <a:p>
            <a:pPr lvl="2"/>
            <a:endParaRPr lang="en-CA" sz="2400" b="1" dirty="0" smtClean="0"/>
          </a:p>
          <a:p>
            <a:pPr lvl="2"/>
            <a:r>
              <a:rPr lang="en-CA" sz="2400" b="1" dirty="0" smtClean="0"/>
              <a:t>Matches the students with the supports and services needed so learning can be maximized</a:t>
            </a:r>
            <a:endParaRPr lang="en-CA" sz="2400" b="1" dirty="0"/>
          </a:p>
        </p:txBody>
      </p:sp>
    </p:spTree>
    <p:extLst>
      <p:ext uri="{BB962C8B-B14F-4D97-AF65-F5344CB8AC3E}">
        <p14:creationId xmlns:p14="http://schemas.microsoft.com/office/powerpoint/2010/main" val="20155988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Levels of Support</a:t>
            </a:r>
            <a:endParaRPr lang="en-CA" dirty="0"/>
          </a:p>
        </p:txBody>
      </p:sp>
      <p:sp>
        <p:nvSpPr>
          <p:cNvPr id="3" name="Content Placeholder 2"/>
          <p:cNvSpPr>
            <a:spLocks noGrp="1"/>
          </p:cNvSpPr>
          <p:nvPr>
            <p:ph sz="half" idx="1"/>
          </p:nvPr>
        </p:nvSpPr>
        <p:spPr>
          <a:xfrm>
            <a:off x="457200" y="1920084"/>
            <a:ext cx="4038600" cy="4937915"/>
          </a:xfrm>
        </p:spPr>
        <p:txBody>
          <a:bodyPr>
            <a:normAutofit/>
          </a:bodyPr>
          <a:lstStyle/>
          <a:p>
            <a:r>
              <a:rPr lang="en-CA" b="1" dirty="0" smtClean="0"/>
              <a:t>Eliminates the “Doubly Marginalized Student”</a:t>
            </a:r>
          </a:p>
          <a:p>
            <a:pPr lvl="1"/>
            <a:r>
              <a:rPr lang="en-CA" b="1" dirty="0" smtClean="0"/>
              <a:t>Who is not well served by the regular education system</a:t>
            </a:r>
          </a:p>
          <a:p>
            <a:pPr lvl="1"/>
            <a:r>
              <a:rPr lang="en-CA" b="1" dirty="0" smtClean="0"/>
              <a:t>Who does not qualify for special education funding</a:t>
            </a:r>
          </a:p>
          <a:p>
            <a:pPr lvl="1"/>
            <a:r>
              <a:rPr lang="en-CA" b="1" dirty="0" smtClean="0"/>
              <a:t>Who does not fit official definitions of disability</a:t>
            </a:r>
          </a:p>
          <a:p>
            <a:pPr lvl="1"/>
            <a:endParaRPr lang="en-CA" dirty="0"/>
          </a:p>
        </p:txBody>
      </p:sp>
      <p:pic>
        <p:nvPicPr>
          <p:cNvPr id="5122" name="Picture 2" descr="C:\Users\ekeane\AppData\Local\Microsoft\Windows\Temporary Internet Files\Content.IE5\Y0PB1QQT\MC900060290[1].wmf"/>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5049625" y="2132856"/>
            <a:ext cx="3563233" cy="3672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473550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Levels of Support</a:t>
            </a:r>
            <a:endParaRPr lang="en-CA" dirty="0"/>
          </a:p>
        </p:txBody>
      </p:sp>
      <p:sp>
        <p:nvSpPr>
          <p:cNvPr id="3" name="Content Placeholder 2"/>
          <p:cNvSpPr>
            <a:spLocks noGrp="1"/>
          </p:cNvSpPr>
          <p:nvPr>
            <p:ph sz="half" idx="1"/>
          </p:nvPr>
        </p:nvSpPr>
        <p:spPr/>
        <p:txBody>
          <a:bodyPr>
            <a:normAutofit lnSpcReduction="10000"/>
          </a:bodyPr>
          <a:lstStyle/>
          <a:p>
            <a:pPr lvl="2"/>
            <a:endParaRPr lang="en-CA" dirty="0"/>
          </a:p>
          <a:p>
            <a:pPr lvl="2"/>
            <a:endParaRPr lang="en-CA" dirty="0"/>
          </a:p>
        </p:txBody>
      </p:sp>
      <p:sp>
        <p:nvSpPr>
          <p:cNvPr id="4" name="Content Placeholder 3"/>
          <p:cNvSpPr>
            <a:spLocks noGrp="1"/>
          </p:cNvSpPr>
          <p:nvPr>
            <p:ph sz="half" idx="2"/>
          </p:nvPr>
        </p:nvSpPr>
        <p:spPr>
          <a:xfrm>
            <a:off x="4743743" y="1948942"/>
            <a:ext cx="4038600" cy="4434840"/>
          </a:xfrm>
        </p:spPr>
        <p:txBody>
          <a:bodyPr>
            <a:normAutofit lnSpcReduction="10000"/>
          </a:bodyPr>
          <a:lstStyle/>
          <a:p>
            <a:pPr marL="0" indent="0">
              <a:buNone/>
            </a:pPr>
            <a:r>
              <a:rPr lang="en-CA" b="1" dirty="0"/>
              <a:t>Special education services also create barriers to access.  Gate-keeping comes in the form of:</a:t>
            </a:r>
          </a:p>
          <a:p>
            <a:pPr lvl="2"/>
            <a:r>
              <a:rPr lang="en-CA" sz="2400" b="1" dirty="0"/>
              <a:t>Qualifying definitions</a:t>
            </a:r>
          </a:p>
          <a:p>
            <a:pPr lvl="2"/>
            <a:r>
              <a:rPr lang="en-CA" sz="2400" b="1" dirty="0"/>
              <a:t>Limited funding for specific diagnosis</a:t>
            </a:r>
          </a:p>
          <a:p>
            <a:pPr lvl="2"/>
            <a:r>
              <a:rPr lang="en-CA" sz="2400" b="1" dirty="0"/>
              <a:t>Segregation of programs</a:t>
            </a:r>
          </a:p>
        </p:txBody>
      </p:sp>
      <p:pic>
        <p:nvPicPr>
          <p:cNvPr id="6148" name="Picture 4" descr="C:\Users\ekeane\AppData\Local\Microsoft\Windows\Temporary Internet Files\Content.IE5\QLPV81J3\MC900157041[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39553" y="2132856"/>
            <a:ext cx="4204190" cy="42509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82541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Levels of Support Document</a:t>
            </a:r>
            <a:endParaRPr lang="en-CA" b="1" dirty="0"/>
          </a:p>
        </p:txBody>
      </p:sp>
      <p:sp>
        <p:nvSpPr>
          <p:cNvPr id="3" name="Content Placeholder 2"/>
          <p:cNvSpPr>
            <a:spLocks noGrp="1"/>
          </p:cNvSpPr>
          <p:nvPr>
            <p:ph sz="half" idx="1"/>
          </p:nvPr>
        </p:nvSpPr>
        <p:spPr>
          <a:xfrm>
            <a:off x="457200" y="1920085"/>
            <a:ext cx="3898776" cy="4434840"/>
          </a:xfrm>
        </p:spPr>
        <p:txBody>
          <a:bodyPr>
            <a:normAutofit/>
          </a:bodyPr>
          <a:lstStyle/>
          <a:p>
            <a:r>
              <a:rPr lang="en-CA" sz="2800" b="1" dirty="0" smtClean="0"/>
              <a:t>Purpose is to inform resource allocation and program planning at the school and division levels.</a:t>
            </a:r>
            <a:endParaRPr lang="en-CA" sz="2800" b="1" dirty="0"/>
          </a:p>
        </p:txBody>
      </p:sp>
      <p:sp>
        <p:nvSpPr>
          <p:cNvPr id="5" name="Content Placeholder 4"/>
          <p:cNvSpPr>
            <a:spLocks noGrp="1"/>
          </p:cNvSpPr>
          <p:nvPr>
            <p:ph sz="half" idx="2"/>
          </p:nvPr>
        </p:nvSpPr>
        <p:spPr/>
        <p:txBody>
          <a:bodyPr/>
          <a:lstStyle/>
          <a:p>
            <a:endParaRPr lang="en-CA" dirty="0"/>
          </a:p>
        </p:txBody>
      </p:sp>
      <p:pic>
        <p:nvPicPr>
          <p:cNvPr id="7172" name="Picture 4" descr="C:\Users\ekeane\AppData\Local\Microsoft\Windows\Temporary Internet Files\Content.IE5\QLPV81J3\MP900443080[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4008" y="1844824"/>
            <a:ext cx="4104456" cy="46805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0734829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Levels of Support Document</a:t>
            </a:r>
            <a:endParaRPr lang="en-CA" dirty="0"/>
          </a:p>
        </p:txBody>
      </p:sp>
      <p:sp>
        <p:nvSpPr>
          <p:cNvPr id="3" name="Content Placeholder 2"/>
          <p:cNvSpPr>
            <a:spLocks noGrp="1"/>
          </p:cNvSpPr>
          <p:nvPr>
            <p:ph idx="1"/>
          </p:nvPr>
        </p:nvSpPr>
        <p:spPr/>
        <p:txBody>
          <a:bodyPr>
            <a:normAutofit/>
          </a:bodyPr>
          <a:lstStyle/>
          <a:p>
            <a:r>
              <a:rPr lang="en-CA" sz="2800" b="1" dirty="0" smtClean="0"/>
              <a:t>The document identifies key indicators and levels of supports across six areas:</a:t>
            </a:r>
          </a:p>
          <a:p>
            <a:pPr marL="393192" lvl="1" indent="0">
              <a:buNone/>
            </a:pPr>
            <a:r>
              <a:rPr lang="en-CA" sz="2800" b="1" dirty="0" smtClean="0"/>
              <a:t>	1.	Academic</a:t>
            </a:r>
          </a:p>
          <a:p>
            <a:pPr marL="393192" lvl="1" indent="0">
              <a:buNone/>
            </a:pPr>
            <a:r>
              <a:rPr lang="en-CA" sz="2800" b="1" dirty="0"/>
              <a:t>	</a:t>
            </a:r>
            <a:r>
              <a:rPr lang="en-CA" sz="2800" b="1" dirty="0" smtClean="0"/>
              <a:t>2.	Behavior</a:t>
            </a:r>
          </a:p>
          <a:p>
            <a:pPr marL="393192" lvl="1" indent="0">
              <a:buNone/>
            </a:pPr>
            <a:r>
              <a:rPr lang="en-CA" sz="2800" b="1" dirty="0"/>
              <a:t>	</a:t>
            </a:r>
            <a:r>
              <a:rPr lang="en-CA" sz="2800" b="1" dirty="0" smtClean="0"/>
              <a:t>3.	Cognitive</a:t>
            </a:r>
          </a:p>
          <a:p>
            <a:pPr marL="393192" lvl="1" indent="0">
              <a:buNone/>
            </a:pPr>
            <a:r>
              <a:rPr lang="en-CA" sz="2800" b="1" dirty="0"/>
              <a:t>	</a:t>
            </a:r>
            <a:r>
              <a:rPr lang="en-CA" sz="2800" b="1" dirty="0" smtClean="0"/>
              <a:t>4.	Physical</a:t>
            </a:r>
          </a:p>
          <a:p>
            <a:pPr marL="393192" lvl="1" indent="0">
              <a:buNone/>
            </a:pPr>
            <a:r>
              <a:rPr lang="en-CA" sz="2800" b="1" dirty="0"/>
              <a:t>	</a:t>
            </a:r>
            <a:r>
              <a:rPr lang="en-CA" sz="2800" b="1" dirty="0" smtClean="0"/>
              <a:t>5.	Vision</a:t>
            </a:r>
          </a:p>
          <a:p>
            <a:pPr marL="393192" lvl="1" indent="0">
              <a:buNone/>
            </a:pPr>
            <a:r>
              <a:rPr lang="en-CA" sz="2800" b="1" dirty="0"/>
              <a:t>	</a:t>
            </a:r>
            <a:r>
              <a:rPr lang="en-CA" sz="2800" b="1" dirty="0" smtClean="0"/>
              <a:t>6.	Hearing</a:t>
            </a:r>
            <a:endParaRPr lang="en-CA" sz="2800" b="1" dirty="0"/>
          </a:p>
        </p:txBody>
      </p:sp>
    </p:spTree>
    <p:extLst>
      <p:ext uri="{BB962C8B-B14F-4D97-AF65-F5344CB8AC3E}">
        <p14:creationId xmlns:p14="http://schemas.microsoft.com/office/powerpoint/2010/main" val="9320281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Levels of Support Document</a:t>
            </a:r>
            <a:endParaRPr lang="en-CA" dirty="0"/>
          </a:p>
        </p:txBody>
      </p:sp>
      <p:sp>
        <p:nvSpPr>
          <p:cNvPr id="3" name="Content Placeholder 2"/>
          <p:cNvSpPr>
            <a:spLocks noGrp="1"/>
          </p:cNvSpPr>
          <p:nvPr>
            <p:ph idx="1"/>
          </p:nvPr>
        </p:nvSpPr>
        <p:spPr/>
        <p:txBody>
          <a:bodyPr>
            <a:normAutofit fontScale="92500" lnSpcReduction="20000"/>
          </a:bodyPr>
          <a:lstStyle/>
          <a:p>
            <a:pPr marL="0" indent="0">
              <a:buNone/>
            </a:pPr>
            <a:r>
              <a:rPr lang="en-CA" sz="2800" b="1" dirty="0" smtClean="0"/>
              <a:t>The </a:t>
            </a:r>
            <a:r>
              <a:rPr lang="en-CA" sz="2800" b="1" u="sng" dirty="0" smtClean="0"/>
              <a:t>Key Indicators </a:t>
            </a:r>
            <a:r>
              <a:rPr lang="en-CA" sz="2800" b="1" dirty="0" smtClean="0"/>
              <a:t>identify student behaviors that indicate that the student requires supports in addition to those that should be available to all students.</a:t>
            </a:r>
          </a:p>
          <a:p>
            <a:pPr marL="0" indent="0">
              <a:buNone/>
            </a:pPr>
            <a:endParaRPr lang="en-CA" sz="2800" b="1" dirty="0" smtClean="0"/>
          </a:p>
          <a:p>
            <a:pPr lvl="1">
              <a:buFont typeface="Wingdings" pitchFamily="2" charset="2"/>
              <a:buChar char="q"/>
            </a:pPr>
            <a:r>
              <a:rPr lang="en-CA" sz="2800" b="1" dirty="0" smtClean="0"/>
              <a:t>Level 1 – associated with the majority of students who would be successful when exposed to high quality, differentiated instruction</a:t>
            </a:r>
          </a:p>
          <a:p>
            <a:pPr lvl="4">
              <a:buFont typeface="Wingdings" pitchFamily="2" charset="2"/>
              <a:buChar char="q"/>
            </a:pPr>
            <a:r>
              <a:rPr lang="en-CA" sz="3000" b="1" dirty="0" smtClean="0"/>
              <a:t>- considered “universal” in that these supports should be in place in every classroom</a:t>
            </a:r>
            <a:endParaRPr lang="en-CA" sz="3000" b="1" dirty="0"/>
          </a:p>
        </p:txBody>
      </p:sp>
    </p:spTree>
    <p:extLst>
      <p:ext uri="{BB962C8B-B14F-4D97-AF65-F5344CB8AC3E}">
        <p14:creationId xmlns:p14="http://schemas.microsoft.com/office/powerpoint/2010/main" val="391601970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Levels of Support Document</a:t>
            </a:r>
            <a:endParaRPr lang="en-CA" dirty="0"/>
          </a:p>
        </p:txBody>
      </p:sp>
      <p:sp>
        <p:nvSpPr>
          <p:cNvPr id="3" name="Content Placeholder 2"/>
          <p:cNvSpPr>
            <a:spLocks noGrp="1"/>
          </p:cNvSpPr>
          <p:nvPr>
            <p:ph idx="1"/>
          </p:nvPr>
        </p:nvSpPr>
        <p:spPr>
          <a:xfrm>
            <a:off x="457200" y="1935480"/>
            <a:ext cx="8229600" cy="4733880"/>
          </a:xfrm>
        </p:spPr>
        <p:txBody>
          <a:bodyPr>
            <a:normAutofit fontScale="92500" lnSpcReduction="10000"/>
          </a:bodyPr>
          <a:lstStyle/>
          <a:p>
            <a:pPr>
              <a:buFont typeface="Wingdings" pitchFamily="2" charset="2"/>
              <a:buChar char="q"/>
            </a:pPr>
            <a:r>
              <a:rPr lang="en-CA" dirty="0" smtClean="0"/>
              <a:t> </a:t>
            </a:r>
            <a:r>
              <a:rPr lang="en-CA" sz="2800" b="1" dirty="0" smtClean="0"/>
              <a:t>Level 2  - indicators describe a student who requires adaptation and additional support in order to be successful.  The student may or may not meet Alberta Education special education coding.</a:t>
            </a:r>
          </a:p>
          <a:p>
            <a:pPr>
              <a:buFont typeface="Wingdings" pitchFamily="2" charset="2"/>
              <a:buChar char="q"/>
            </a:pPr>
            <a:endParaRPr lang="en-CA" sz="2800" b="1" dirty="0"/>
          </a:p>
          <a:p>
            <a:pPr>
              <a:buFont typeface="Wingdings" pitchFamily="2" charset="2"/>
              <a:buChar char="q"/>
            </a:pPr>
            <a:r>
              <a:rPr lang="en-CA" sz="2800" b="1" dirty="0" smtClean="0"/>
              <a:t>Level 3 – indicators describe a student who requires extensive adaptation and/or modifications.  May be working towards specific learner outcomes at much earlier grade levels.  The student meets Alberta Education criteria for coding.</a:t>
            </a:r>
            <a:endParaRPr lang="en-CA" sz="2800" b="1" dirty="0"/>
          </a:p>
        </p:txBody>
      </p:sp>
    </p:spTree>
    <p:extLst>
      <p:ext uri="{BB962C8B-B14F-4D97-AF65-F5344CB8AC3E}">
        <p14:creationId xmlns:p14="http://schemas.microsoft.com/office/powerpoint/2010/main" val="328231525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Levels of Support Document</a:t>
            </a:r>
            <a:endParaRPr lang="en-CA" dirty="0"/>
          </a:p>
        </p:txBody>
      </p:sp>
      <p:sp>
        <p:nvSpPr>
          <p:cNvPr id="3" name="Content Placeholder 2"/>
          <p:cNvSpPr>
            <a:spLocks noGrp="1"/>
          </p:cNvSpPr>
          <p:nvPr>
            <p:ph idx="1"/>
          </p:nvPr>
        </p:nvSpPr>
        <p:spPr>
          <a:xfrm>
            <a:off x="457200" y="1935480"/>
            <a:ext cx="8229600" cy="4805888"/>
          </a:xfrm>
        </p:spPr>
        <p:txBody>
          <a:bodyPr>
            <a:normAutofit/>
          </a:bodyPr>
          <a:lstStyle/>
          <a:p>
            <a:pPr>
              <a:buFont typeface="Wingdings" pitchFamily="2" charset="2"/>
              <a:buChar char="q"/>
            </a:pPr>
            <a:r>
              <a:rPr lang="en-CA" b="1" dirty="0" smtClean="0"/>
              <a:t>Level 4 – indicators describe a student who requires highly specialized and intensive programming and support.  Program focuses on foundational or </a:t>
            </a:r>
            <a:r>
              <a:rPr lang="en-CA" b="1" dirty="0" err="1" smtClean="0"/>
              <a:t>lifeskills</a:t>
            </a:r>
            <a:r>
              <a:rPr lang="en-CA" b="1" dirty="0" smtClean="0"/>
              <a:t>.</a:t>
            </a:r>
          </a:p>
          <a:p>
            <a:pPr>
              <a:buFont typeface="Wingdings" pitchFamily="2" charset="2"/>
              <a:buChar char="q"/>
            </a:pPr>
            <a:endParaRPr lang="en-CA" b="1" dirty="0"/>
          </a:p>
          <a:p>
            <a:pPr marL="0" indent="0">
              <a:buNone/>
            </a:pPr>
            <a:endParaRPr lang="en-CA" b="1" dirty="0" smtClean="0"/>
          </a:p>
          <a:p>
            <a:pPr>
              <a:buFont typeface="Wingdings" pitchFamily="2" charset="2"/>
              <a:buChar char="q"/>
            </a:pPr>
            <a:r>
              <a:rPr lang="en-CA" b="1" i="1" dirty="0" smtClean="0"/>
              <a:t>The supports should be considered cumulative and incremental (e.g. students requiring  Level 3 supports should also receive Level 2 supports).  Higher levels of support are associated with greater student need.</a:t>
            </a:r>
            <a:endParaRPr lang="en-CA" b="1" i="1" dirty="0"/>
          </a:p>
          <a:p>
            <a:pPr>
              <a:buFont typeface="Wingdings" pitchFamily="2" charset="2"/>
              <a:buChar char="q"/>
            </a:pPr>
            <a:endParaRPr lang="en-CA" b="1" dirty="0"/>
          </a:p>
        </p:txBody>
      </p:sp>
    </p:spTree>
    <p:extLst>
      <p:ext uri="{BB962C8B-B14F-4D97-AF65-F5344CB8AC3E}">
        <p14:creationId xmlns:p14="http://schemas.microsoft.com/office/powerpoint/2010/main" val="24821443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The PSD Inclusion Story</a:t>
            </a:r>
            <a:endParaRPr lang="en-CA" b="1" dirty="0"/>
          </a:p>
        </p:txBody>
      </p:sp>
      <p:sp>
        <p:nvSpPr>
          <p:cNvPr id="3" name="Content Placeholder 2"/>
          <p:cNvSpPr>
            <a:spLocks noGrp="1"/>
          </p:cNvSpPr>
          <p:nvPr>
            <p:ph idx="1"/>
          </p:nvPr>
        </p:nvSpPr>
        <p:spPr>
          <a:xfrm>
            <a:off x="457200" y="1935480"/>
            <a:ext cx="8229600" cy="4922520"/>
          </a:xfrm>
        </p:spPr>
        <p:txBody>
          <a:bodyPr>
            <a:normAutofit/>
          </a:bodyPr>
          <a:lstStyle/>
          <a:p>
            <a:r>
              <a:rPr lang="en-CA" b="1" dirty="0" smtClean="0"/>
              <a:t>Although many students with special needs have traditionally been “included” in PSD classrooms for many years, PSD officially started the Inclusion Journey approximately three years ago:</a:t>
            </a:r>
          </a:p>
          <a:p>
            <a:pPr lvl="1"/>
            <a:endParaRPr lang="en-CA" b="1" dirty="0"/>
          </a:p>
          <a:p>
            <a:pPr lvl="1"/>
            <a:r>
              <a:rPr lang="en-CA" b="1" dirty="0" smtClean="0"/>
              <a:t>Some students in the Modified Academic Program at Broxton Park returned to their home school;</a:t>
            </a:r>
          </a:p>
          <a:p>
            <a:pPr lvl="1"/>
            <a:r>
              <a:rPr lang="en-CA" b="1" dirty="0" smtClean="0"/>
              <a:t>The Division began to learn more about what “inclusion” means in theory and in practice;</a:t>
            </a:r>
          </a:p>
          <a:p>
            <a:pPr lvl="1"/>
            <a:r>
              <a:rPr lang="en-CA" b="1" dirty="0" smtClean="0"/>
              <a:t>We learned that there were many differing points of view about what “inclusion” meant.</a:t>
            </a:r>
          </a:p>
          <a:p>
            <a:endParaRPr lang="en-CA" b="1" dirty="0"/>
          </a:p>
          <a:p>
            <a:endParaRPr lang="en-CA" b="1" dirty="0"/>
          </a:p>
        </p:txBody>
      </p:sp>
    </p:spTree>
    <p:extLst>
      <p:ext uri="{BB962C8B-B14F-4D97-AF65-F5344CB8AC3E}">
        <p14:creationId xmlns:p14="http://schemas.microsoft.com/office/powerpoint/2010/main" val="23547094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539552" y="332656"/>
            <a:ext cx="8229600" cy="1143000"/>
          </a:xfrm>
        </p:spPr>
        <p:txBody>
          <a:bodyPr>
            <a:normAutofit fontScale="90000"/>
          </a:bodyPr>
          <a:lstStyle/>
          <a:p>
            <a:r>
              <a:rPr lang="en-CA" b="1" dirty="0" smtClean="0"/>
              <a:t>Determining Primary Area of Need </a:t>
            </a:r>
            <a:endParaRPr lang="en-CA" dirty="0"/>
          </a:p>
        </p:txBody>
      </p:sp>
      <p:sp>
        <p:nvSpPr>
          <p:cNvPr id="5" name="Content Placeholder 4"/>
          <p:cNvSpPr>
            <a:spLocks noGrp="1"/>
          </p:cNvSpPr>
          <p:nvPr>
            <p:ph idx="1"/>
          </p:nvPr>
        </p:nvSpPr>
        <p:spPr>
          <a:xfrm>
            <a:off x="467544" y="1556792"/>
            <a:ext cx="8229600" cy="5301208"/>
          </a:xfrm>
        </p:spPr>
        <p:txBody>
          <a:bodyPr>
            <a:normAutofit/>
          </a:bodyPr>
          <a:lstStyle/>
          <a:p>
            <a:r>
              <a:rPr lang="en-CA" b="1" dirty="0" smtClean="0"/>
              <a:t>All students have only one primary area of need for support.  Many students have challenges across many areas, but these are often associated with the primary area.</a:t>
            </a:r>
          </a:p>
          <a:p>
            <a:pPr lvl="1">
              <a:buFont typeface="Wingdings" pitchFamily="2" charset="2"/>
              <a:buChar char="q"/>
            </a:pPr>
            <a:r>
              <a:rPr lang="en-CA" b="1" dirty="0" smtClean="0"/>
              <a:t>Identify the student’s primary area of need related to the provision of support</a:t>
            </a:r>
          </a:p>
          <a:p>
            <a:pPr lvl="1">
              <a:buFont typeface="Wingdings" pitchFamily="2" charset="2"/>
              <a:buChar char="q"/>
            </a:pPr>
            <a:r>
              <a:rPr lang="en-CA" b="1" dirty="0" smtClean="0"/>
              <a:t>Place the student in the appropriate level (level 2-4).  Look at both the Key Indicators and Key Supports when making the determination</a:t>
            </a:r>
          </a:p>
          <a:p>
            <a:pPr lvl="1">
              <a:buFont typeface="Wingdings" pitchFamily="2" charset="2"/>
              <a:buChar char="q"/>
            </a:pPr>
            <a:r>
              <a:rPr lang="en-CA" b="1" dirty="0" smtClean="0"/>
              <a:t>A student may require a higher level of support because of a secondary area (e.g. primary need related to cognitive ability but presents with significant behavioral challenges – secondary need)</a:t>
            </a:r>
            <a:endParaRPr lang="en-CA" b="1" dirty="0"/>
          </a:p>
        </p:txBody>
      </p:sp>
    </p:spTree>
    <p:extLst>
      <p:ext uri="{BB962C8B-B14F-4D97-AF65-F5344CB8AC3E}">
        <p14:creationId xmlns:p14="http://schemas.microsoft.com/office/powerpoint/2010/main" val="32204761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a:t>Levels of Support Document</a:t>
            </a:r>
            <a:endParaRPr lang="en-CA" dirty="0"/>
          </a:p>
        </p:txBody>
      </p:sp>
      <p:sp>
        <p:nvSpPr>
          <p:cNvPr id="3" name="Content Placeholder 2"/>
          <p:cNvSpPr>
            <a:spLocks noGrp="1"/>
          </p:cNvSpPr>
          <p:nvPr>
            <p:ph idx="1"/>
          </p:nvPr>
        </p:nvSpPr>
        <p:spPr>
          <a:xfrm>
            <a:off x="457200" y="1935480"/>
            <a:ext cx="8229600" cy="4805888"/>
          </a:xfrm>
        </p:spPr>
        <p:txBody>
          <a:bodyPr>
            <a:normAutofit fontScale="92500"/>
          </a:bodyPr>
          <a:lstStyle/>
          <a:p>
            <a:r>
              <a:rPr lang="en-CA" sz="2800" b="1" dirty="0" smtClean="0"/>
              <a:t>Identify a secondary area of need only when the secondary area is not typically associated with the primary area of need, or is so severe that it requires a higher level of support than that indicated in the primary area.  (e.g. a student with very severe cognitive challenges may also have physical and sensory needs in the area of vision or hearing)</a:t>
            </a:r>
          </a:p>
          <a:p>
            <a:endParaRPr lang="en-CA" sz="2800" b="1" dirty="0" smtClean="0"/>
          </a:p>
          <a:p>
            <a:r>
              <a:rPr lang="en-CA" sz="2800" b="1" dirty="0" smtClean="0"/>
              <a:t>The student’s diagnosis and/or coding may not be synonymous with his/her greatest area of need.</a:t>
            </a:r>
            <a:endParaRPr lang="en-CA" sz="2800" b="1" dirty="0"/>
          </a:p>
        </p:txBody>
      </p:sp>
    </p:spTree>
    <p:extLst>
      <p:ext uri="{BB962C8B-B14F-4D97-AF65-F5344CB8AC3E}">
        <p14:creationId xmlns:p14="http://schemas.microsoft.com/office/powerpoint/2010/main" val="318904764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Table Talk #2 – Group Activity</a:t>
            </a:r>
            <a:endParaRPr lang="en-CA" b="1" dirty="0"/>
          </a:p>
        </p:txBody>
      </p:sp>
      <p:sp>
        <p:nvSpPr>
          <p:cNvPr id="3" name="Content Placeholder 2"/>
          <p:cNvSpPr>
            <a:spLocks noGrp="1"/>
          </p:cNvSpPr>
          <p:nvPr>
            <p:ph idx="1"/>
          </p:nvPr>
        </p:nvSpPr>
        <p:spPr>
          <a:xfrm>
            <a:off x="683568" y="1935480"/>
            <a:ext cx="8229600" cy="4922520"/>
          </a:xfrm>
        </p:spPr>
        <p:txBody>
          <a:bodyPr>
            <a:normAutofit/>
          </a:bodyPr>
          <a:lstStyle/>
          <a:p>
            <a:pPr lvl="1">
              <a:lnSpc>
                <a:spcPct val="110000"/>
              </a:lnSpc>
              <a:buFont typeface="Wingdings" pitchFamily="2" charset="2"/>
              <a:buChar char="q"/>
            </a:pPr>
            <a:r>
              <a:rPr lang="en-CA" b="1" dirty="0" smtClean="0"/>
              <a:t>Read the student profile provided at your table and match the profile to the  appropriate key indicators and level of supports </a:t>
            </a:r>
          </a:p>
          <a:p>
            <a:pPr lvl="1">
              <a:buFont typeface="Wingdings" pitchFamily="2" charset="2"/>
              <a:buChar char="q"/>
            </a:pPr>
            <a:r>
              <a:rPr lang="en-CA" b="1" dirty="0" smtClean="0"/>
              <a:t>Determine the primary area of need and the secondary area of need (if there is one)</a:t>
            </a:r>
          </a:p>
          <a:p>
            <a:pPr lvl="1">
              <a:buFont typeface="Wingdings" pitchFamily="2" charset="2"/>
              <a:buChar char="q"/>
            </a:pPr>
            <a:endParaRPr lang="en-CA" b="1" dirty="0"/>
          </a:p>
          <a:p>
            <a:pPr lvl="1">
              <a:buFont typeface="Wingdings" pitchFamily="2" charset="2"/>
              <a:buChar char="q"/>
            </a:pPr>
            <a:r>
              <a:rPr lang="en-CA" b="1" dirty="0" smtClean="0"/>
              <a:t>What challenges were associated with this activity?  </a:t>
            </a:r>
          </a:p>
          <a:p>
            <a:pPr lvl="1">
              <a:buFont typeface="Wingdings" pitchFamily="2" charset="2"/>
              <a:buChar char="q"/>
            </a:pPr>
            <a:r>
              <a:rPr lang="en-CA" b="1" dirty="0" smtClean="0"/>
              <a:t>What benefits do you see for your staff?  For your students?</a:t>
            </a:r>
          </a:p>
          <a:p>
            <a:pPr lvl="1">
              <a:buFont typeface="Wingdings" pitchFamily="2" charset="2"/>
              <a:buChar char="q"/>
            </a:pPr>
            <a:r>
              <a:rPr lang="en-CA" b="1" dirty="0" smtClean="0"/>
              <a:t>What would you learn about your students if you did this process for your school?</a:t>
            </a:r>
          </a:p>
          <a:p>
            <a:pPr lvl="1">
              <a:buFont typeface="Wingdings" pitchFamily="2" charset="2"/>
              <a:buChar char="q"/>
            </a:pPr>
            <a:endParaRPr lang="en-CA" sz="2800" b="1" dirty="0" smtClean="0"/>
          </a:p>
          <a:p>
            <a:pPr lvl="1">
              <a:buFont typeface="Wingdings" pitchFamily="2" charset="2"/>
              <a:buChar char="q"/>
            </a:pPr>
            <a:endParaRPr lang="en-CA" sz="2800" b="1" dirty="0"/>
          </a:p>
        </p:txBody>
      </p:sp>
    </p:spTree>
    <p:extLst>
      <p:ext uri="{BB962C8B-B14F-4D97-AF65-F5344CB8AC3E}">
        <p14:creationId xmlns:p14="http://schemas.microsoft.com/office/powerpoint/2010/main" val="28993401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428768"/>
          </a:xfrm>
        </p:spPr>
        <p:txBody>
          <a:bodyPr>
            <a:normAutofit fontScale="90000"/>
          </a:bodyPr>
          <a:lstStyle/>
          <a:p>
            <a:pPr algn="ctr"/>
            <a:r>
              <a:rPr lang="en-CA" b="1" dirty="0" smtClean="0"/>
              <a:t>Developing a new PSD Inclusive Education Funding Model</a:t>
            </a:r>
            <a:endParaRPr lang="en-CA" b="1" dirty="0"/>
          </a:p>
        </p:txBody>
      </p:sp>
      <p:pic>
        <p:nvPicPr>
          <p:cNvPr id="9218" name="Picture 2" descr="C:\Users\ekeane\AppData\Local\Microsoft\Windows\Temporary Internet Files\Content.IE5\Y0PB1QQT\MC90035700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8245" y="2204864"/>
            <a:ext cx="4968552" cy="4368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067503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CA" b="1" dirty="0"/>
              <a:t>Developing a new PSD Inclusive Education Funding Model</a:t>
            </a:r>
            <a:endParaRPr lang="en-CA" dirty="0"/>
          </a:p>
        </p:txBody>
      </p:sp>
      <p:sp>
        <p:nvSpPr>
          <p:cNvPr id="3" name="Content Placeholder 2"/>
          <p:cNvSpPr>
            <a:spLocks noGrp="1"/>
          </p:cNvSpPr>
          <p:nvPr>
            <p:ph idx="1"/>
          </p:nvPr>
        </p:nvSpPr>
        <p:spPr>
          <a:xfrm>
            <a:off x="457200" y="1935480"/>
            <a:ext cx="8229600" cy="4805888"/>
          </a:xfrm>
        </p:spPr>
        <p:txBody>
          <a:bodyPr>
            <a:normAutofit fontScale="85000" lnSpcReduction="20000"/>
          </a:bodyPr>
          <a:lstStyle/>
          <a:p>
            <a:r>
              <a:rPr lang="en-CA" b="1" dirty="0" smtClean="0"/>
              <a:t>The Current Model</a:t>
            </a:r>
          </a:p>
          <a:p>
            <a:pPr lvl="1">
              <a:buFont typeface="Wingdings" pitchFamily="2" charset="2"/>
              <a:buChar char="q"/>
            </a:pPr>
            <a:r>
              <a:rPr lang="en-CA" sz="2600" b="1" dirty="0" smtClean="0"/>
              <a:t>Provides the same allocation to all students coded level 6, regardless of their particular needs</a:t>
            </a:r>
          </a:p>
          <a:p>
            <a:pPr lvl="1">
              <a:buFont typeface="Wingdings" pitchFamily="2" charset="2"/>
              <a:buChar char="q"/>
            </a:pPr>
            <a:r>
              <a:rPr lang="en-CA" sz="2600" b="1" dirty="0" smtClean="0"/>
              <a:t>Students coded less than level 6 do not access funding directly from this funding model</a:t>
            </a:r>
          </a:p>
          <a:p>
            <a:pPr lvl="1">
              <a:buFont typeface="Wingdings" pitchFamily="2" charset="2"/>
              <a:buChar char="q"/>
            </a:pPr>
            <a:r>
              <a:rPr lang="en-CA" sz="2600" b="1" dirty="0" smtClean="0"/>
              <a:t>Schools are providing supports for these students, but are taking from the level 6 funding to support other students in their school</a:t>
            </a:r>
          </a:p>
          <a:p>
            <a:pPr lvl="3">
              <a:buFont typeface="Wingdings" pitchFamily="2" charset="2"/>
              <a:buChar char="q"/>
            </a:pPr>
            <a:r>
              <a:rPr lang="en-CA" sz="2500" b="1" dirty="0" smtClean="0"/>
              <a:t>Some students are falling through the cracks with this model</a:t>
            </a:r>
          </a:p>
          <a:p>
            <a:endParaRPr lang="en-CA" b="1" dirty="0"/>
          </a:p>
          <a:p>
            <a:r>
              <a:rPr lang="en-CA" b="1" dirty="0" smtClean="0"/>
              <a:t>The Proposed Model</a:t>
            </a:r>
          </a:p>
          <a:p>
            <a:pPr lvl="1">
              <a:buFont typeface="Wingdings" pitchFamily="2" charset="2"/>
              <a:buChar char="q"/>
            </a:pPr>
            <a:r>
              <a:rPr lang="en-CA" b="1" dirty="0" smtClean="0"/>
              <a:t>Based on the Continuum of Supports</a:t>
            </a:r>
          </a:p>
          <a:p>
            <a:pPr lvl="1">
              <a:buFont typeface="Wingdings" pitchFamily="2" charset="2"/>
              <a:buChar char="q"/>
            </a:pPr>
            <a:r>
              <a:rPr lang="en-CA" b="1" dirty="0" smtClean="0"/>
              <a:t>Reflects the supports needed by a student in order to be successful and not on a code</a:t>
            </a:r>
          </a:p>
          <a:p>
            <a:pPr lvl="1">
              <a:buFont typeface="Wingdings" pitchFamily="2" charset="2"/>
              <a:buChar char="q"/>
            </a:pPr>
            <a:endParaRPr lang="en-CA" dirty="0"/>
          </a:p>
        </p:txBody>
      </p:sp>
    </p:spTree>
    <p:extLst>
      <p:ext uri="{BB962C8B-B14F-4D97-AF65-F5344CB8AC3E}">
        <p14:creationId xmlns:p14="http://schemas.microsoft.com/office/powerpoint/2010/main" val="27380013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b="1" dirty="0" smtClean="0"/>
              <a:t>Inclusive </a:t>
            </a:r>
            <a:r>
              <a:rPr lang="en-CA" b="1" dirty="0"/>
              <a:t>Education Funding Model</a:t>
            </a:r>
            <a:endParaRPr lang="en-CA" dirty="0"/>
          </a:p>
        </p:txBody>
      </p:sp>
      <p:sp>
        <p:nvSpPr>
          <p:cNvPr id="3" name="Content Placeholder 2"/>
          <p:cNvSpPr>
            <a:spLocks noGrp="1"/>
          </p:cNvSpPr>
          <p:nvPr>
            <p:ph idx="1"/>
          </p:nvPr>
        </p:nvSpPr>
        <p:spPr>
          <a:xfrm>
            <a:off x="457200" y="1935480"/>
            <a:ext cx="8229600" cy="4805888"/>
          </a:xfrm>
        </p:spPr>
        <p:txBody>
          <a:bodyPr/>
          <a:lstStyle/>
          <a:p>
            <a:pPr>
              <a:buFont typeface="Wingdings" pitchFamily="2" charset="2"/>
              <a:buChar char="q"/>
            </a:pPr>
            <a:r>
              <a:rPr lang="en-CA" b="1" dirty="0" smtClean="0"/>
              <a:t>The allocation that PSD receives from Alberta Education to support students with learning needs is provided through a new funding model that supports inclusive practice – new last year.</a:t>
            </a:r>
          </a:p>
          <a:p>
            <a:endParaRPr lang="en-CA" b="1" dirty="0" smtClean="0"/>
          </a:p>
          <a:p>
            <a:pPr>
              <a:buFont typeface="Wingdings" pitchFamily="2" charset="2"/>
              <a:buChar char="q"/>
            </a:pPr>
            <a:r>
              <a:rPr lang="en-CA" b="1" dirty="0" smtClean="0"/>
              <a:t>Local administrators, in partnership with parents, need to take into account the goals and strategies that students with learning needs r4equire to be successful when determining the allocation of resources at the school level.</a:t>
            </a:r>
          </a:p>
          <a:p>
            <a:endParaRPr lang="en-CA" dirty="0"/>
          </a:p>
        </p:txBody>
      </p:sp>
    </p:spTree>
    <p:extLst>
      <p:ext uri="{BB962C8B-B14F-4D97-AF65-F5344CB8AC3E}">
        <p14:creationId xmlns:p14="http://schemas.microsoft.com/office/powerpoint/2010/main" val="26696308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b="1" dirty="0"/>
              <a:t>Inclusive Education Funding Model</a:t>
            </a:r>
            <a:endParaRPr lang="en-CA" dirty="0"/>
          </a:p>
        </p:txBody>
      </p:sp>
      <p:sp>
        <p:nvSpPr>
          <p:cNvPr id="3" name="Content Placeholder 2"/>
          <p:cNvSpPr>
            <a:spLocks noGrp="1"/>
          </p:cNvSpPr>
          <p:nvPr>
            <p:ph idx="1"/>
          </p:nvPr>
        </p:nvSpPr>
        <p:spPr/>
        <p:txBody>
          <a:bodyPr/>
          <a:lstStyle/>
          <a:p>
            <a:pPr>
              <a:buFont typeface="Wingdings" pitchFamily="2" charset="2"/>
              <a:buChar char="q"/>
            </a:pPr>
            <a:r>
              <a:rPr lang="en-CA" b="1" dirty="0" smtClean="0"/>
              <a:t>Inclusive education is an approach to educating ALL students and therefore ALL funding provided to school jurisdictions should be considered inclusive education funding.</a:t>
            </a:r>
          </a:p>
          <a:p>
            <a:pPr>
              <a:buFont typeface="Wingdings" pitchFamily="2" charset="2"/>
              <a:buChar char="q"/>
            </a:pPr>
            <a:endParaRPr lang="en-CA" b="1" dirty="0" smtClean="0"/>
          </a:p>
          <a:p>
            <a:pPr>
              <a:buFont typeface="Wingdings" pitchFamily="2" charset="2"/>
              <a:buChar char="q"/>
            </a:pPr>
            <a:r>
              <a:rPr lang="en-CA" b="1" dirty="0" smtClean="0"/>
              <a:t>Inclusive education is about ensuring that each student belongs and receives a quality education no matter their ability, disability, language, cultural background, gender or age.</a:t>
            </a:r>
            <a:endParaRPr lang="en-CA" b="1" dirty="0"/>
          </a:p>
        </p:txBody>
      </p:sp>
    </p:spTree>
    <p:extLst>
      <p:ext uri="{BB962C8B-B14F-4D97-AF65-F5344CB8AC3E}">
        <p14:creationId xmlns:p14="http://schemas.microsoft.com/office/powerpoint/2010/main" val="365417714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b="1" dirty="0"/>
              <a:t>Inclusive Education Funding Model</a:t>
            </a:r>
            <a:endParaRPr lang="en-CA" dirty="0"/>
          </a:p>
        </p:txBody>
      </p:sp>
      <p:sp>
        <p:nvSpPr>
          <p:cNvPr id="3" name="Content Placeholder 2"/>
          <p:cNvSpPr>
            <a:spLocks noGrp="1"/>
          </p:cNvSpPr>
          <p:nvPr>
            <p:ph idx="1"/>
          </p:nvPr>
        </p:nvSpPr>
        <p:spPr>
          <a:xfrm>
            <a:off x="457200" y="1935480"/>
            <a:ext cx="8229600" cy="4805888"/>
          </a:xfrm>
        </p:spPr>
        <p:txBody>
          <a:bodyPr>
            <a:normAutofit fontScale="92500" lnSpcReduction="10000"/>
          </a:bodyPr>
          <a:lstStyle/>
          <a:p>
            <a:pPr>
              <a:buFont typeface="Wingdings" pitchFamily="2" charset="2"/>
              <a:buChar char="q"/>
            </a:pPr>
            <a:r>
              <a:rPr lang="en-CA" dirty="0" smtClean="0"/>
              <a:t> </a:t>
            </a:r>
            <a:r>
              <a:rPr lang="en-CA" b="1" dirty="0" smtClean="0"/>
              <a:t>The new allocation is based on total student population and is meant to include supports and services in these categories:</a:t>
            </a:r>
          </a:p>
          <a:p>
            <a:pPr lvl="2">
              <a:buFont typeface="Wingdings" pitchFamily="2" charset="2"/>
              <a:buChar char="q"/>
            </a:pPr>
            <a:r>
              <a:rPr lang="en-CA" sz="2200" b="1" dirty="0" smtClean="0"/>
              <a:t>Instructional support</a:t>
            </a:r>
          </a:p>
          <a:p>
            <a:pPr lvl="2">
              <a:buFont typeface="Wingdings" pitchFamily="2" charset="2"/>
              <a:buChar char="q"/>
            </a:pPr>
            <a:r>
              <a:rPr lang="en-CA" sz="2200" b="1" dirty="0" smtClean="0"/>
              <a:t>Assistive technology supports/maintenance</a:t>
            </a:r>
          </a:p>
          <a:p>
            <a:pPr lvl="2">
              <a:buFont typeface="Wingdings" pitchFamily="2" charset="2"/>
              <a:buChar char="q"/>
            </a:pPr>
            <a:r>
              <a:rPr lang="en-CA" sz="2200" b="1" dirty="0" smtClean="0"/>
              <a:t>Learning coaches</a:t>
            </a:r>
          </a:p>
          <a:p>
            <a:pPr lvl="2">
              <a:buFont typeface="Wingdings" pitchFamily="2" charset="2"/>
              <a:buChar char="q"/>
            </a:pPr>
            <a:r>
              <a:rPr lang="en-CA" sz="2200" b="1" dirty="0" smtClean="0"/>
              <a:t>Literacy/numeracy supports/services</a:t>
            </a:r>
          </a:p>
          <a:p>
            <a:pPr lvl="2">
              <a:buFont typeface="Wingdings" pitchFamily="2" charset="2"/>
              <a:buChar char="q"/>
            </a:pPr>
            <a:r>
              <a:rPr lang="en-CA" sz="2200" b="1" dirty="0" smtClean="0"/>
              <a:t>Community supports services</a:t>
            </a:r>
          </a:p>
          <a:p>
            <a:pPr lvl="2">
              <a:buFont typeface="Wingdings" pitchFamily="2" charset="2"/>
              <a:buChar char="q"/>
            </a:pPr>
            <a:r>
              <a:rPr lang="en-CA" sz="2200" b="1" dirty="0" smtClean="0"/>
              <a:t>Counseling supports/services</a:t>
            </a:r>
          </a:p>
          <a:p>
            <a:pPr lvl="2">
              <a:buFont typeface="Wingdings" pitchFamily="2" charset="2"/>
              <a:buChar char="q"/>
            </a:pPr>
            <a:r>
              <a:rPr lang="en-CA" sz="2200" b="1" dirty="0" smtClean="0"/>
              <a:t>Speech/language supports/services</a:t>
            </a:r>
          </a:p>
          <a:p>
            <a:pPr lvl="2">
              <a:buFont typeface="Wingdings" pitchFamily="2" charset="2"/>
              <a:buChar char="q"/>
            </a:pPr>
            <a:r>
              <a:rPr lang="en-CA" sz="2200" b="1" dirty="0" smtClean="0"/>
              <a:t>Physical therapy supports/services</a:t>
            </a:r>
          </a:p>
          <a:p>
            <a:pPr lvl="2">
              <a:buFont typeface="Wingdings" pitchFamily="2" charset="2"/>
              <a:buChar char="q"/>
            </a:pPr>
            <a:r>
              <a:rPr lang="en-CA" sz="2200" b="1" dirty="0" smtClean="0"/>
              <a:t>Occupational therapy supports/services</a:t>
            </a:r>
          </a:p>
          <a:p>
            <a:pPr lvl="2">
              <a:buFont typeface="Wingdings" pitchFamily="2" charset="2"/>
              <a:buChar char="q"/>
            </a:pPr>
            <a:r>
              <a:rPr lang="en-CA" sz="2200" b="1" dirty="0" smtClean="0"/>
              <a:t>Mental and other Health supports/services</a:t>
            </a:r>
          </a:p>
          <a:p>
            <a:pPr lvl="2">
              <a:buFont typeface="Wingdings" pitchFamily="2" charset="2"/>
              <a:buChar char="q"/>
            </a:pPr>
            <a:r>
              <a:rPr lang="en-CA" sz="2200" b="1" dirty="0" smtClean="0"/>
              <a:t>Vision/hearing supports/services</a:t>
            </a:r>
            <a:endParaRPr lang="en-CA" sz="2200" b="1" dirty="0"/>
          </a:p>
          <a:p>
            <a:pPr marL="0" indent="0">
              <a:buNone/>
            </a:pPr>
            <a:endParaRPr lang="en-CA" dirty="0"/>
          </a:p>
        </p:txBody>
      </p:sp>
    </p:spTree>
    <p:extLst>
      <p:ext uri="{BB962C8B-B14F-4D97-AF65-F5344CB8AC3E}">
        <p14:creationId xmlns:p14="http://schemas.microsoft.com/office/powerpoint/2010/main" val="87876835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b="1" dirty="0" smtClean="0"/>
              <a:t>Inclusive </a:t>
            </a:r>
            <a:r>
              <a:rPr lang="en-CA" b="1" dirty="0"/>
              <a:t>Education Funding Model</a:t>
            </a:r>
            <a:endParaRPr lang="en-CA" dirty="0"/>
          </a:p>
        </p:txBody>
      </p:sp>
      <p:sp>
        <p:nvSpPr>
          <p:cNvPr id="3" name="Content Placeholder 2"/>
          <p:cNvSpPr>
            <a:spLocks noGrp="1"/>
          </p:cNvSpPr>
          <p:nvPr>
            <p:ph idx="1"/>
          </p:nvPr>
        </p:nvSpPr>
        <p:spPr/>
        <p:txBody>
          <a:bodyPr/>
          <a:lstStyle/>
          <a:p>
            <a:pPr>
              <a:buFont typeface="Wingdings" pitchFamily="2" charset="2"/>
              <a:buChar char="q"/>
            </a:pPr>
            <a:r>
              <a:rPr lang="en-CA" dirty="0" smtClean="0"/>
              <a:t>The new allocation model also includes “Differential funding” – modifiers in the funding that recognize the incidence of diversity or the diverse needs in students based on:</a:t>
            </a:r>
          </a:p>
          <a:p>
            <a:pPr lvl="1">
              <a:buFont typeface="Wingdings" pitchFamily="2" charset="2"/>
              <a:buChar char="q"/>
            </a:pPr>
            <a:r>
              <a:rPr lang="en-CA" dirty="0" smtClean="0"/>
              <a:t> Socio-Economic Factors</a:t>
            </a:r>
          </a:p>
          <a:p>
            <a:pPr lvl="1">
              <a:buFont typeface="Wingdings" pitchFamily="2" charset="2"/>
              <a:buChar char="q"/>
            </a:pPr>
            <a:r>
              <a:rPr lang="en-CA" dirty="0" smtClean="0"/>
              <a:t> Demographic Factors</a:t>
            </a:r>
          </a:p>
          <a:p>
            <a:pPr lvl="1">
              <a:buFont typeface="Wingdings" pitchFamily="2" charset="2"/>
              <a:buChar char="q"/>
            </a:pPr>
            <a:r>
              <a:rPr lang="en-CA" dirty="0" smtClean="0"/>
              <a:t> Geographic Factors</a:t>
            </a:r>
            <a:endParaRPr lang="en-CA" dirty="0"/>
          </a:p>
        </p:txBody>
      </p:sp>
    </p:spTree>
    <p:extLst>
      <p:ext uri="{BB962C8B-B14F-4D97-AF65-F5344CB8AC3E}">
        <p14:creationId xmlns:p14="http://schemas.microsoft.com/office/powerpoint/2010/main" val="123706755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95536" y="404664"/>
            <a:ext cx="8229600" cy="1143000"/>
          </a:xfrm>
        </p:spPr>
        <p:txBody>
          <a:bodyPr>
            <a:normAutofit/>
          </a:bodyPr>
          <a:lstStyle/>
          <a:p>
            <a:pPr algn="ctr"/>
            <a:r>
              <a:rPr lang="en-CA" b="1" dirty="0" smtClean="0"/>
              <a:t>Differential Funding Modifiers</a:t>
            </a:r>
            <a:endParaRPr lang="en-CA" dirty="0"/>
          </a:p>
        </p:txBody>
      </p:sp>
      <p:sp>
        <p:nvSpPr>
          <p:cNvPr id="3" name="Content Placeholder 2"/>
          <p:cNvSpPr>
            <a:spLocks noGrp="1"/>
          </p:cNvSpPr>
          <p:nvPr>
            <p:ph idx="1"/>
          </p:nvPr>
        </p:nvSpPr>
        <p:spPr>
          <a:xfrm>
            <a:off x="467544" y="1556792"/>
            <a:ext cx="8229600" cy="5301208"/>
          </a:xfrm>
        </p:spPr>
        <p:txBody>
          <a:bodyPr>
            <a:noAutofit/>
          </a:bodyPr>
          <a:lstStyle/>
          <a:p>
            <a:r>
              <a:rPr lang="en-CA" sz="1100" b="1" dirty="0"/>
              <a:t>-Low income</a:t>
            </a:r>
          </a:p>
          <a:p>
            <a:r>
              <a:rPr lang="en-CA" sz="1100" b="1" dirty="0"/>
              <a:t>	-24.8% of children with disabilities live in a household where income is in the bottom 40% as compared to </a:t>
            </a:r>
            <a:r>
              <a:rPr lang="en-CA" sz="1100" b="1" dirty="0" smtClean="0"/>
              <a:t>	17</a:t>
            </a:r>
            <a:r>
              <a:rPr lang="en-CA" sz="1100" b="1" dirty="0"/>
              <a:t>% of children without disabilities</a:t>
            </a:r>
          </a:p>
          <a:p>
            <a:r>
              <a:rPr lang="en-CA" sz="1100" b="1" dirty="0"/>
              <a:t>	-The poorest 20% of Canadians have 35% higher rate of disability and 12% higher rate of mental/behavioral </a:t>
            </a:r>
            <a:r>
              <a:rPr lang="en-CA" sz="1100" b="1" dirty="0" smtClean="0"/>
              <a:t>	problems</a:t>
            </a:r>
            <a:endParaRPr lang="en-CA" sz="1100" b="1" dirty="0"/>
          </a:p>
          <a:p>
            <a:r>
              <a:rPr lang="en-CA" sz="1100" b="1" dirty="0"/>
              <a:t>Low Educational Attainment</a:t>
            </a:r>
          </a:p>
          <a:p>
            <a:r>
              <a:rPr lang="en-CA" sz="1100" b="1" dirty="0"/>
              <a:t>	-parental education, particularly the mother, has a strong impact on a child’s early development.  Children </a:t>
            </a:r>
            <a:r>
              <a:rPr lang="en-CA" sz="1100" b="1" dirty="0" smtClean="0"/>
              <a:t>	under </a:t>
            </a:r>
            <a:r>
              <a:rPr lang="en-CA" sz="1100" b="1" dirty="0"/>
              <a:t>the age of 2 with educated mothers have shown 12% higher cognitive development than children with </a:t>
            </a:r>
            <a:r>
              <a:rPr lang="en-CA" sz="1100" b="1" dirty="0" smtClean="0"/>
              <a:t>	uneducated </a:t>
            </a:r>
            <a:r>
              <a:rPr lang="en-CA" sz="1100" b="1" dirty="0"/>
              <a:t>mothers</a:t>
            </a:r>
          </a:p>
          <a:p>
            <a:r>
              <a:rPr lang="en-CA" sz="1100" b="1" dirty="0"/>
              <a:t>	-one parent completes high school: 10% have a child with disabilities</a:t>
            </a:r>
          </a:p>
          <a:p>
            <a:r>
              <a:rPr lang="en-CA" sz="1100" b="1" dirty="0"/>
              <a:t>	-neither parent has completed high school: 15% have a child with a disability</a:t>
            </a:r>
          </a:p>
          <a:p>
            <a:r>
              <a:rPr lang="en-CA" sz="1100" b="1" dirty="0"/>
              <a:t>Lone Parent Family</a:t>
            </a:r>
          </a:p>
          <a:p>
            <a:r>
              <a:rPr lang="en-CA" sz="1100" b="1" dirty="0"/>
              <a:t>	-one in eight families have a child with disabilities</a:t>
            </a:r>
          </a:p>
          <a:p>
            <a:r>
              <a:rPr lang="en-CA" sz="1100" b="1" dirty="0"/>
              <a:t>	-one if five lone parent families have a child with disabilities</a:t>
            </a:r>
          </a:p>
          <a:p>
            <a:r>
              <a:rPr lang="en-CA" sz="1100" b="1" dirty="0"/>
              <a:t>Low weight for gestational age</a:t>
            </a:r>
          </a:p>
          <a:p>
            <a:r>
              <a:rPr lang="en-CA" sz="1100" b="1" dirty="0"/>
              <a:t>	-weight below 2500 grams associated with significant medical issues at birth as well as medical and </a:t>
            </a:r>
            <a:r>
              <a:rPr lang="en-CA" sz="1100" b="1" dirty="0" smtClean="0"/>
              <a:t>	educational </a:t>
            </a:r>
            <a:r>
              <a:rPr lang="en-CA" sz="1100" b="1" dirty="0"/>
              <a:t>issues later on</a:t>
            </a:r>
          </a:p>
          <a:p>
            <a:r>
              <a:rPr lang="en-CA" sz="1100" b="1" dirty="0"/>
              <a:t>FNMI</a:t>
            </a:r>
          </a:p>
          <a:p>
            <a:r>
              <a:rPr lang="en-CA" sz="1100" b="1" dirty="0"/>
              <a:t>	-Aboriginal children and youth have a higher rate of disability (3.5%-5.6%) than the national population as a </a:t>
            </a:r>
            <a:r>
              <a:rPr lang="en-CA" sz="1100" b="1" dirty="0" smtClean="0"/>
              <a:t>	whole </a:t>
            </a:r>
            <a:r>
              <a:rPr lang="en-CA" sz="1100" b="1" dirty="0"/>
              <a:t>(2.2%)</a:t>
            </a:r>
          </a:p>
          <a:p>
            <a:r>
              <a:rPr lang="en-CA" sz="1100" b="1" dirty="0"/>
              <a:t>Children in Care</a:t>
            </a:r>
          </a:p>
          <a:p>
            <a:r>
              <a:rPr lang="en-CA" sz="1100" b="1" dirty="0"/>
              <a:t>	-7 out of 10 children in care have a disability</a:t>
            </a:r>
          </a:p>
          <a:p>
            <a:r>
              <a:rPr lang="en-CA" sz="1100" b="1" dirty="0"/>
              <a:t>Refugee children</a:t>
            </a:r>
          </a:p>
          <a:p>
            <a:r>
              <a:rPr lang="en-CA" sz="1100" b="1" dirty="0"/>
              <a:t>	-require additional supports and resources to address psychological issues and lack of previous education</a:t>
            </a:r>
          </a:p>
          <a:p>
            <a:r>
              <a:rPr lang="en-CA" sz="1100" b="1" dirty="0"/>
              <a:t>Distance</a:t>
            </a:r>
          </a:p>
          <a:p>
            <a:r>
              <a:rPr lang="en-CA" sz="1100" b="1" dirty="0"/>
              <a:t>	-increased costs to access supports and services</a:t>
            </a:r>
          </a:p>
        </p:txBody>
      </p:sp>
    </p:spTree>
    <p:extLst>
      <p:ext uri="{BB962C8B-B14F-4D97-AF65-F5344CB8AC3E}">
        <p14:creationId xmlns:p14="http://schemas.microsoft.com/office/powerpoint/2010/main" val="32957938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The PSD Inclusion Story</a:t>
            </a:r>
            <a:endParaRPr lang="en-CA" b="1" dirty="0"/>
          </a:p>
        </p:txBody>
      </p:sp>
      <p:sp>
        <p:nvSpPr>
          <p:cNvPr id="3" name="Content Placeholder 2"/>
          <p:cNvSpPr>
            <a:spLocks noGrp="1"/>
          </p:cNvSpPr>
          <p:nvPr>
            <p:ph sz="half" idx="1"/>
          </p:nvPr>
        </p:nvSpPr>
        <p:spPr/>
        <p:txBody>
          <a:bodyPr>
            <a:normAutofit/>
          </a:bodyPr>
          <a:lstStyle/>
          <a:p>
            <a:endParaRPr lang="en-CA" sz="3200" b="1" dirty="0" smtClean="0"/>
          </a:p>
          <a:p>
            <a:pPr marL="0" indent="0">
              <a:buNone/>
            </a:pPr>
            <a:r>
              <a:rPr lang="en-CA" sz="3200" b="1" dirty="0" smtClean="0"/>
              <a:t>We learned that it was much more than students “sharing air in the same classroom”.</a:t>
            </a:r>
            <a:endParaRPr lang="en-CA" sz="3200" b="1" dirty="0"/>
          </a:p>
        </p:txBody>
      </p:sp>
      <p:pic>
        <p:nvPicPr>
          <p:cNvPr id="1026" name="Picture 2" descr="C:\Users\ekeane\AppData\Local\Microsoft\Windows\Temporary Internet Files\Content.IE5\ORTN55O4\MP900401960[1].jpg"/>
          <p:cNvPicPr>
            <a:picLocks noGrp="1" noChangeAspect="1" noChangeArrowheads="1"/>
          </p:cNvPicPr>
          <p:nvPr>
            <p:ph sz="half" idx="2"/>
          </p:nvPr>
        </p:nvPicPr>
        <p:blipFill>
          <a:blip r:embed="rId2" cstate="print">
            <a:extLst>
              <a:ext uri="{28A0092B-C50C-407E-A947-70E740481C1C}">
                <a14:useLocalDpi xmlns:a14="http://schemas.microsoft.com/office/drawing/2010/main" val="0"/>
              </a:ext>
            </a:extLst>
          </a:blip>
          <a:srcRect/>
          <a:stretch>
            <a:fillRect/>
          </a:stretch>
        </p:blipFill>
        <p:spPr bwMode="auto">
          <a:xfrm>
            <a:off x="4283968" y="2564904"/>
            <a:ext cx="4608512" cy="3384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5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normAutofit fontScale="90000"/>
          </a:bodyPr>
          <a:lstStyle/>
          <a:p>
            <a:pPr algn="ctr"/>
            <a:r>
              <a:rPr lang="en-CA" b="1" dirty="0"/>
              <a:t>Developing a new PSD Inclusive Education Funding Model</a:t>
            </a:r>
            <a:endParaRPr lang="en-CA" dirty="0"/>
          </a:p>
        </p:txBody>
      </p:sp>
      <p:sp>
        <p:nvSpPr>
          <p:cNvPr id="3" name="Content Placeholder 2"/>
          <p:cNvSpPr>
            <a:spLocks noGrp="1"/>
          </p:cNvSpPr>
          <p:nvPr>
            <p:ph idx="1"/>
          </p:nvPr>
        </p:nvSpPr>
        <p:spPr/>
        <p:txBody>
          <a:bodyPr/>
          <a:lstStyle/>
          <a:p>
            <a:pPr>
              <a:buFont typeface="Wingdings" pitchFamily="2" charset="2"/>
              <a:buChar char="q"/>
            </a:pPr>
            <a:r>
              <a:rPr lang="en-CA" b="1" dirty="0" smtClean="0"/>
              <a:t>Our challenge now is to take all of this information and develop a PSD allocation model that </a:t>
            </a:r>
          </a:p>
          <a:p>
            <a:pPr lvl="1">
              <a:buFont typeface="Wingdings" pitchFamily="2" charset="2"/>
              <a:buChar char="q"/>
            </a:pPr>
            <a:r>
              <a:rPr lang="en-CA" b="1" dirty="0" smtClean="0"/>
              <a:t>will support inclusive education and </a:t>
            </a:r>
          </a:p>
          <a:p>
            <a:pPr lvl="1">
              <a:buFont typeface="Wingdings" pitchFamily="2" charset="2"/>
              <a:buChar char="q"/>
            </a:pPr>
            <a:r>
              <a:rPr lang="en-CA" b="1" dirty="0" smtClean="0"/>
              <a:t>provide the supports and services needed for students with special needs to be successful</a:t>
            </a:r>
          </a:p>
          <a:p>
            <a:pPr lvl="1">
              <a:buFont typeface="Wingdings" pitchFamily="2" charset="2"/>
              <a:buChar char="q"/>
            </a:pPr>
            <a:r>
              <a:rPr lang="en-CA" b="1" dirty="0" smtClean="0"/>
              <a:t>Will respect the current allocation PSD receives</a:t>
            </a:r>
            <a:endParaRPr lang="en-CA" b="1" dirty="0"/>
          </a:p>
        </p:txBody>
      </p:sp>
    </p:spTree>
    <p:extLst>
      <p:ext uri="{BB962C8B-B14F-4D97-AF65-F5344CB8AC3E}">
        <p14:creationId xmlns:p14="http://schemas.microsoft.com/office/powerpoint/2010/main" val="398912765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CA" b="1" dirty="0"/>
              <a:t>Developing a new PSD Inclusive Education Funding Model</a:t>
            </a:r>
            <a:endParaRPr lang="en-CA" dirty="0"/>
          </a:p>
        </p:txBody>
      </p:sp>
      <p:sp>
        <p:nvSpPr>
          <p:cNvPr id="3" name="Content Placeholder 2"/>
          <p:cNvSpPr>
            <a:spLocks noGrp="1"/>
          </p:cNvSpPr>
          <p:nvPr>
            <p:ph idx="1"/>
          </p:nvPr>
        </p:nvSpPr>
        <p:spPr>
          <a:xfrm>
            <a:off x="457200" y="1935480"/>
            <a:ext cx="8229600" cy="4805888"/>
          </a:xfrm>
        </p:spPr>
        <p:txBody>
          <a:bodyPr>
            <a:normAutofit lnSpcReduction="10000"/>
          </a:bodyPr>
          <a:lstStyle/>
          <a:p>
            <a:pPr>
              <a:buFont typeface="Wingdings" pitchFamily="2" charset="2"/>
              <a:buChar char="q"/>
            </a:pPr>
            <a:r>
              <a:rPr lang="en-CA" b="1" dirty="0" smtClean="0"/>
              <a:t> Develop a working committee to determine the funding model</a:t>
            </a:r>
          </a:p>
          <a:p>
            <a:pPr>
              <a:buFont typeface="Wingdings" pitchFamily="2" charset="2"/>
              <a:buChar char="q"/>
            </a:pPr>
            <a:r>
              <a:rPr lang="en-CA" b="1" dirty="0" smtClean="0"/>
              <a:t>The parameters:</a:t>
            </a:r>
          </a:p>
          <a:p>
            <a:pPr lvl="1">
              <a:buFont typeface="Wingdings" pitchFamily="2" charset="2"/>
              <a:buChar char="q"/>
            </a:pPr>
            <a:r>
              <a:rPr lang="en-CA" b="1" dirty="0" smtClean="0"/>
              <a:t>The pot of money is what it is and we don’t expect an increase this year</a:t>
            </a:r>
          </a:p>
          <a:p>
            <a:pPr lvl="1">
              <a:buFont typeface="Wingdings" pitchFamily="2" charset="2"/>
              <a:buChar char="q"/>
            </a:pPr>
            <a:r>
              <a:rPr lang="en-CA" b="1" dirty="0" smtClean="0"/>
              <a:t>Timelines</a:t>
            </a:r>
          </a:p>
          <a:p>
            <a:pPr lvl="2">
              <a:buFont typeface="Wingdings" pitchFamily="2" charset="2"/>
              <a:buChar char="q"/>
            </a:pPr>
            <a:r>
              <a:rPr lang="en-CA" sz="2400" b="1" dirty="0" smtClean="0"/>
              <a:t>Ryan would like to use this work to determine the coming year’s allocation to schools</a:t>
            </a:r>
          </a:p>
          <a:p>
            <a:pPr lvl="3">
              <a:buFont typeface="Wingdings" pitchFamily="2" charset="2"/>
              <a:buChar char="q"/>
            </a:pPr>
            <a:r>
              <a:rPr lang="en-CA" sz="2400" b="1" dirty="0" smtClean="0"/>
              <a:t>Timelines are short</a:t>
            </a:r>
            <a:endParaRPr lang="en-CA" sz="2400" b="1" dirty="0"/>
          </a:p>
          <a:p>
            <a:pPr lvl="1">
              <a:buFont typeface="Wingdings" pitchFamily="2" charset="2"/>
              <a:buChar char="q"/>
            </a:pPr>
            <a:r>
              <a:rPr lang="en-CA" b="1" dirty="0" smtClean="0"/>
              <a:t>Funding Priorities</a:t>
            </a:r>
          </a:p>
          <a:p>
            <a:pPr lvl="2">
              <a:buFont typeface="Wingdings" pitchFamily="2" charset="2"/>
              <a:buChar char="q"/>
            </a:pPr>
            <a:r>
              <a:rPr lang="en-CA" sz="2400" b="1" dirty="0" smtClean="0"/>
              <a:t>What do we want to prioritize in terms of supports and services?</a:t>
            </a:r>
          </a:p>
          <a:p>
            <a:pPr lvl="2">
              <a:buFont typeface="Wingdings" pitchFamily="2" charset="2"/>
              <a:buChar char="q"/>
            </a:pPr>
            <a:endParaRPr lang="en-CA" b="1" dirty="0"/>
          </a:p>
        </p:txBody>
      </p:sp>
    </p:spTree>
    <p:extLst>
      <p:ext uri="{BB962C8B-B14F-4D97-AF65-F5344CB8AC3E}">
        <p14:creationId xmlns:p14="http://schemas.microsoft.com/office/powerpoint/2010/main" val="353533736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Table Talk #3 – Group Activity</a:t>
            </a:r>
            <a:endParaRPr lang="en-CA" b="1" dirty="0"/>
          </a:p>
        </p:txBody>
      </p:sp>
      <p:sp>
        <p:nvSpPr>
          <p:cNvPr id="3" name="Content Placeholder 2"/>
          <p:cNvSpPr>
            <a:spLocks noGrp="1"/>
          </p:cNvSpPr>
          <p:nvPr>
            <p:ph idx="1"/>
          </p:nvPr>
        </p:nvSpPr>
        <p:spPr>
          <a:xfrm>
            <a:off x="457200" y="1935480"/>
            <a:ext cx="8229600" cy="4733880"/>
          </a:xfrm>
        </p:spPr>
        <p:txBody>
          <a:bodyPr>
            <a:normAutofit/>
          </a:bodyPr>
          <a:lstStyle/>
          <a:p>
            <a:r>
              <a:rPr lang="en-CA" b="1" dirty="0" smtClean="0"/>
              <a:t>Prioritize the supports and services in order of:</a:t>
            </a:r>
          </a:p>
          <a:p>
            <a:pPr lvl="1"/>
            <a:r>
              <a:rPr lang="en-CA" b="1" dirty="0" smtClean="0"/>
              <a:t>what is considered vitally important (can’t live without it)</a:t>
            </a:r>
          </a:p>
          <a:p>
            <a:pPr lvl="1"/>
            <a:r>
              <a:rPr lang="en-CA" b="1" dirty="0" smtClean="0"/>
              <a:t>what is negotiable (great but can live without it)</a:t>
            </a:r>
          </a:p>
          <a:p>
            <a:pPr lvl="1"/>
            <a:r>
              <a:rPr lang="en-CA" b="1" dirty="0" smtClean="0"/>
              <a:t>Nice, but not really needed</a:t>
            </a:r>
          </a:p>
          <a:p>
            <a:pPr lvl="1"/>
            <a:r>
              <a:rPr lang="en-CA" b="1" i="1" dirty="0" smtClean="0"/>
              <a:t>Include learning coaches and counseling as a division supports and services</a:t>
            </a:r>
          </a:p>
          <a:p>
            <a:pPr marL="393192" lvl="1" indent="0">
              <a:buNone/>
            </a:pPr>
            <a:endParaRPr lang="en-CA" b="1" i="1" dirty="0" smtClean="0"/>
          </a:p>
          <a:p>
            <a:r>
              <a:rPr lang="en-CA" b="1" dirty="0" smtClean="0"/>
              <a:t>List important factors/modifiers for PSD to consider that we should develop differential funding for?</a:t>
            </a:r>
            <a:endParaRPr lang="en-CA" b="1" dirty="0"/>
          </a:p>
        </p:txBody>
      </p:sp>
    </p:spTree>
    <p:extLst>
      <p:ext uri="{BB962C8B-B14F-4D97-AF65-F5344CB8AC3E}">
        <p14:creationId xmlns:p14="http://schemas.microsoft.com/office/powerpoint/2010/main" val="21733194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Inclusion is:</a:t>
            </a:r>
            <a:endParaRPr lang="en-CA" b="1" dirty="0"/>
          </a:p>
        </p:txBody>
      </p:sp>
      <p:sp>
        <p:nvSpPr>
          <p:cNvPr id="3" name="Content Placeholder 2"/>
          <p:cNvSpPr>
            <a:spLocks noGrp="1"/>
          </p:cNvSpPr>
          <p:nvPr>
            <p:ph idx="1"/>
          </p:nvPr>
        </p:nvSpPr>
        <p:spPr/>
        <p:txBody>
          <a:bodyPr>
            <a:normAutofit/>
          </a:bodyPr>
          <a:lstStyle/>
          <a:p>
            <a:r>
              <a:rPr lang="en-CA" sz="2800" b="1" dirty="0" smtClean="0"/>
              <a:t>A way of thinking and acting that demonstrates universal acceptance of, and belonging for, all students.  Inclusive education in Alberta means a value-based approach to accepting responsibility for all students.  It also means that all students will have equitable opportunity to be included in the typical learning environment or program of choice.  </a:t>
            </a:r>
          </a:p>
          <a:p>
            <a:pPr lvl="6"/>
            <a:r>
              <a:rPr lang="en-CA" sz="1800" b="1" i="1" dirty="0" smtClean="0"/>
              <a:t>Alberta Education 2009</a:t>
            </a:r>
            <a:endParaRPr lang="en-CA" sz="1800" b="1" i="1" dirty="0"/>
          </a:p>
        </p:txBody>
      </p:sp>
    </p:spTree>
    <p:extLst>
      <p:ext uri="{BB962C8B-B14F-4D97-AF65-F5344CB8AC3E}">
        <p14:creationId xmlns:p14="http://schemas.microsoft.com/office/powerpoint/2010/main" val="62145737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76672"/>
            <a:ext cx="8229600" cy="1143000"/>
          </a:xfrm>
        </p:spPr>
        <p:txBody>
          <a:bodyPr/>
          <a:lstStyle/>
          <a:p>
            <a:r>
              <a:rPr lang="en-CA" b="1" dirty="0" smtClean="0"/>
              <a:t>Inclusion is:</a:t>
            </a:r>
            <a:endParaRPr lang="en-CA" b="1" dirty="0"/>
          </a:p>
        </p:txBody>
      </p:sp>
      <p:sp>
        <p:nvSpPr>
          <p:cNvPr id="3" name="Content Placeholder 2"/>
          <p:cNvSpPr>
            <a:spLocks noGrp="1"/>
          </p:cNvSpPr>
          <p:nvPr>
            <p:ph idx="1"/>
          </p:nvPr>
        </p:nvSpPr>
        <p:spPr>
          <a:xfrm>
            <a:off x="467544" y="1628800"/>
            <a:ext cx="8229600" cy="5040560"/>
          </a:xfrm>
        </p:spPr>
        <p:txBody>
          <a:bodyPr>
            <a:normAutofit fontScale="92500" lnSpcReduction="20000"/>
          </a:bodyPr>
          <a:lstStyle/>
          <a:p>
            <a:r>
              <a:rPr lang="en-CA" sz="3000" b="1" dirty="0" smtClean="0"/>
              <a:t>Educating students in the least restrictive environment</a:t>
            </a:r>
          </a:p>
          <a:p>
            <a:endParaRPr lang="en-CA" sz="3000" b="1" dirty="0" smtClean="0"/>
          </a:p>
          <a:p>
            <a:r>
              <a:rPr lang="en-CA" sz="3000" b="1" dirty="0" smtClean="0"/>
              <a:t>Recognizing that students learn at different rates and in different ways, and creating multiple paths to learning for individuals and groups of students, including student  with special learning needs</a:t>
            </a:r>
          </a:p>
          <a:p>
            <a:endParaRPr lang="en-CA" sz="3000" b="1" dirty="0" smtClean="0"/>
          </a:p>
          <a:p>
            <a:r>
              <a:rPr lang="en-CA" sz="3000" b="1" dirty="0" smtClean="0"/>
              <a:t>Granting students “equality rights” provided by section 15 of the </a:t>
            </a:r>
            <a:r>
              <a:rPr lang="en-CA" sz="3000" b="1" i="1" dirty="0" smtClean="0"/>
              <a:t>Charter of Rights and Freedoms</a:t>
            </a:r>
          </a:p>
          <a:p>
            <a:endParaRPr lang="en-CA" dirty="0"/>
          </a:p>
        </p:txBody>
      </p:sp>
    </p:spTree>
    <p:extLst>
      <p:ext uri="{BB962C8B-B14F-4D97-AF65-F5344CB8AC3E}">
        <p14:creationId xmlns:p14="http://schemas.microsoft.com/office/powerpoint/2010/main" val="2837863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CA" b="1" dirty="0" smtClean="0"/>
              <a:t>Inclusion is Access to:</a:t>
            </a:r>
            <a:endParaRPr lang="en-CA" b="1" dirty="0"/>
          </a:p>
        </p:txBody>
      </p:sp>
      <p:sp>
        <p:nvSpPr>
          <p:cNvPr id="5" name="Content Placeholder 4"/>
          <p:cNvSpPr>
            <a:spLocks noGrp="1"/>
          </p:cNvSpPr>
          <p:nvPr>
            <p:ph sz="half" idx="1"/>
          </p:nvPr>
        </p:nvSpPr>
        <p:spPr/>
        <p:txBody>
          <a:bodyPr/>
          <a:lstStyle/>
          <a:p>
            <a:pPr marL="0" indent="0">
              <a:buNone/>
            </a:pPr>
            <a:r>
              <a:rPr lang="en-CA" b="1" dirty="0" smtClean="0"/>
              <a:t>Learner Success        </a:t>
            </a:r>
            <a:r>
              <a:rPr lang="en-CA" b="1" u="sng" dirty="0" smtClean="0">
                <a:solidFill>
                  <a:srgbClr val="FF0000"/>
                </a:solidFill>
              </a:rPr>
              <a:t>AND</a:t>
            </a:r>
            <a:endParaRPr lang="en-CA" b="1" u="sng" dirty="0">
              <a:solidFill>
                <a:srgbClr val="FF0000"/>
              </a:solidFill>
            </a:endParaRPr>
          </a:p>
        </p:txBody>
      </p:sp>
      <p:sp>
        <p:nvSpPr>
          <p:cNvPr id="6" name="Content Placeholder 5"/>
          <p:cNvSpPr>
            <a:spLocks noGrp="1"/>
          </p:cNvSpPr>
          <p:nvPr>
            <p:ph sz="half" idx="2"/>
          </p:nvPr>
        </p:nvSpPr>
        <p:spPr/>
        <p:txBody>
          <a:bodyPr/>
          <a:lstStyle/>
          <a:p>
            <a:pPr marL="0" indent="0">
              <a:buNone/>
            </a:pPr>
            <a:r>
              <a:rPr lang="en-CA" b="1" dirty="0" smtClean="0"/>
              <a:t>Supports and Services</a:t>
            </a:r>
            <a:endParaRPr lang="en-CA" b="1" dirty="0"/>
          </a:p>
        </p:txBody>
      </p:sp>
      <p:pic>
        <p:nvPicPr>
          <p:cNvPr id="2051" name="Picture 3" descr="C:\Users\ekeane\AppData\Local\Microsoft\Windows\Temporary Internet Files\Content.IE5\Y0PB1QQT\MP900422528[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99992" y="2636912"/>
            <a:ext cx="3390602" cy="3601063"/>
          </a:xfrm>
          <a:prstGeom prst="rect">
            <a:avLst/>
          </a:prstGeom>
          <a:noFill/>
          <a:extLst>
            <a:ext uri="{909E8E84-426E-40DD-AFC4-6F175D3DCCD1}">
              <a14:hiddenFill xmlns:a14="http://schemas.microsoft.com/office/drawing/2010/main">
                <a:solidFill>
                  <a:srgbClr val="FFFFFF"/>
                </a:solidFill>
              </a14:hiddenFill>
            </a:ext>
          </a:extLst>
        </p:spPr>
      </p:pic>
      <p:pic>
        <p:nvPicPr>
          <p:cNvPr id="2053" name="Picture 5" descr="C:\Users\ekeane\AppData\Local\Microsoft\Windows\Temporary Internet Files\Content.IE5\QLPV81J3\MP900439366[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528" y="2636912"/>
            <a:ext cx="3672408" cy="34563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81524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Principles of Inclusion	</a:t>
            </a:r>
            <a:endParaRPr lang="en-CA" b="1" dirty="0"/>
          </a:p>
        </p:txBody>
      </p:sp>
      <p:sp>
        <p:nvSpPr>
          <p:cNvPr id="3" name="Content Placeholder 2"/>
          <p:cNvSpPr>
            <a:spLocks noGrp="1"/>
          </p:cNvSpPr>
          <p:nvPr>
            <p:ph idx="1"/>
          </p:nvPr>
        </p:nvSpPr>
        <p:spPr/>
        <p:txBody>
          <a:bodyPr>
            <a:normAutofit/>
          </a:bodyPr>
          <a:lstStyle/>
          <a:p>
            <a:pPr marL="0" indent="0">
              <a:buNone/>
            </a:pPr>
            <a:r>
              <a:rPr lang="en-CA" sz="3200" b="1" dirty="0" smtClean="0"/>
              <a:t>1.	Diversity is respected</a:t>
            </a:r>
          </a:p>
          <a:p>
            <a:endParaRPr lang="en-CA" sz="3200" b="1" dirty="0" smtClean="0"/>
          </a:p>
          <a:p>
            <a:pPr marL="0" indent="0">
              <a:buNone/>
            </a:pPr>
            <a:r>
              <a:rPr lang="en-CA" sz="3200" b="1" dirty="0" smtClean="0"/>
              <a:t>2.	Strive for equity</a:t>
            </a:r>
          </a:p>
          <a:p>
            <a:pPr lvl="4">
              <a:buFont typeface="Wingdings" pitchFamily="2" charset="2"/>
              <a:buChar char="Ø"/>
            </a:pPr>
            <a:r>
              <a:rPr lang="en-CA" sz="3200" b="1" dirty="0" smtClean="0"/>
              <a:t>Equity of access</a:t>
            </a:r>
          </a:p>
          <a:p>
            <a:pPr lvl="4">
              <a:buFont typeface="Wingdings" pitchFamily="2" charset="2"/>
              <a:buChar char="Ø"/>
            </a:pPr>
            <a:r>
              <a:rPr lang="en-CA" sz="3200" b="1" dirty="0" smtClean="0"/>
              <a:t>Equity of success</a:t>
            </a:r>
            <a:endParaRPr lang="en-CA" sz="3200" b="1" dirty="0"/>
          </a:p>
        </p:txBody>
      </p:sp>
    </p:spTree>
    <p:extLst>
      <p:ext uri="{BB962C8B-B14F-4D97-AF65-F5344CB8AC3E}">
        <p14:creationId xmlns:p14="http://schemas.microsoft.com/office/powerpoint/2010/main" val="31796450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b="1" dirty="0" smtClean="0"/>
              <a:t>Something to remember…</a:t>
            </a:r>
            <a:endParaRPr lang="en-CA" b="1" dirty="0"/>
          </a:p>
        </p:txBody>
      </p:sp>
      <p:sp>
        <p:nvSpPr>
          <p:cNvPr id="3" name="Content Placeholder 2"/>
          <p:cNvSpPr>
            <a:spLocks noGrp="1"/>
          </p:cNvSpPr>
          <p:nvPr>
            <p:ph sz="half" idx="1"/>
          </p:nvPr>
        </p:nvSpPr>
        <p:spPr/>
        <p:txBody>
          <a:bodyPr>
            <a:normAutofit fontScale="77500" lnSpcReduction="20000"/>
          </a:bodyPr>
          <a:lstStyle/>
          <a:p>
            <a:r>
              <a:rPr lang="en-CA" sz="2800" b="1" dirty="0" smtClean="0"/>
              <a:t>As educators, we have a “high responsibility” to act in the best interest of the child</a:t>
            </a:r>
          </a:p>
          <a:p>
            <a:pPr lvl="1"/>
            <a:r>
              <a:rPr lang="en-CA" sz="2800" b="1" dirty="0" smtClean="0"/>
              <a:t>We must collaborate with parents and work toward compromise</a:t>
            </a:r>
          </a:p>
          <a:p>
            <a:pPr lvl="1"/>
            <a:endParaRPr lang="en-CA" sz="2800" b="1" dirty="0"/>
          </a:p>
          <a:p>
            <a:r>
              <a:rPr lang="en-CA" sz="2800" b="1" dirty="0" smtClean="0"/>
              <a:t>In program planning, we must think about preparing the child for independence</a:t>
            </a:r>
          </a:p>
          <a:p>
            <a:pPr lvl="1"/>
            <a:r>
              <a:rPr lang="en-CA" sz="2800" b="1" dirty="0" smtClean="0"/>
              <a:t>This will look different for each child</a:t>
            </a:r>
            <a:endParaRPr lang="en-CA" sz="2800" b="1" dirty="0"/>
          </a:p>
        </p:txBody>
      </p:sp>
      <p:pic>
        <p:nvPicPr>
          <p:cNvPr id="4101" name="Picture 5" descr="C:\Users\ekeane\AppData\Local\Microsoft\Windows\Temporary Internet Files\Content.IE5\ORTN55O4\MC900442036[1].wm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32040" y="2060848"/>
            <a:ext cx="3456384" cy="34209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7813928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544" y="404664"/>
            <a:ext cx="8229600" cy="1010376"/>
          </a:xfrm>
        </p:spPr>
        <p:txBody>
          <a:bodyPr>
            <a:noAutofit/>
          </a:bodyPr>
          <a:lstStyle/>
          <a:p>
            <a:pPr algn="ctr"/>
            <a:r>
              <a:rPr lang="en-CA" sz="4400" b="1" dirty="0" smtClean="0"/>
              <a:t>PSD’s Commitment to Inclusion:</a:t>
            </a:r>
            <a:endParaRPr lang="en-CA" sz="4400" b="1" dirty="0"/>
          </a:p>
        </p:txBody>
      </p:sp>
      <p:sp>
        <p:nvSpPr>
          <p:cNvPr id="3" name="Content Placeholder 2"/>
          <p:cNvSpPr>
            <a:spLocks noGrp="1"/>
          </p:cNvSpPr>
          <p:nvPr>
            <p:ph idx="1"/>
          </p:nvPr>
        </p:nvSpPr>
        <p:spPr>
          <a:xfrm>
            <a:off x="467544" y="1484784"/>
            <a:ext cx="8229600" cy="5373216"/>
          </a:xfrm>
        </p:spPr>
        <p:txBody>
          <a:bodyPr>
            <a:normAutofit/>
          </a:bodyPr>
          <a:lstStyle/>
          <a:p>
            <a:r>
              <a:rPr lang="en-CA" sz="2800" b="1" dirty="0" smtClean="0"/>
              <a:t>Move from…</a:t>
            </a:r>
          </a:p>
          <a:p>
            <a:pPr lvl="1"/>
            <a:r>
              <a:rPr lang="en-CA" sz="2800" dirty="0" smtClean="0"/>
              <a:t>The idea of fixing students to </a:t>
            </a:r>
            <a:r>
              <a:rPr lang="en-CA" sz="2800" b="1" dirty="0" smtClean="0"/>
              <a:t>the idea </a:t>
            </a:r>
            <a:r>
              <a:rPr lang="en-CA" sz="2800" b="1" smtClean="0"/>
              <a:t>of </a:t>
            </a:r>
            <a:r>
              <a:rPr lang="en-CA" sz="2800" b="1" smtClean="0"/>
              <a:t>improving </a:t>
            </a:r>
            <a:r>
              <a:rPr lang="en-CA" sz="2800" b="1" dirty="0" smtClean="0"/>
              <a:t>environments</a:t>
            </a:r>
            <a:endParaRPr lang="en-CA" sz="2800" b="1" dirty="0" smtClean="0"/>
          </a:p>
          <a:p>
            <a:pPr lvl="1"/>
            <a:r>
              <a:rPr lang="en-CA" sz="2800" dirty="0" smtClean="0"/>
              <a:t>Dependence on staff (teachers and EAs) to </a:t>
            </a:r>
            <a:r>
              <a:rPr lang="en-CA" sz="2800" b="1" dirty="0" smtClean="0"/>
              <a:t>focus on independence</a:t>
            </a:r>
          </a:p>
          <a:p>
            <a:pPr lvl="1"/>
            <a:r>
              <a:rPr lang="en-CA" sz="2800" dirty="0" smtClean="0"/>
              <a:t>Special education to </a:t>
            </a:r>
            <a:r>
              <a:rPr lang="en-CA" sz="2800" b="1" dirty="0" smtClean="0"/>
              <a:t>ALL students being special</a:t>
            </a:r>
          </a:p>
          <a:p>
            <a:pPr lvl="1"/>
            <a:r>
              <a:rPr lang="en-CA" sz="2800" dirty="0" smtClean="0"/>
              <a:t>A deficit model of thinking to </a:t>
            </a:r>
            <a:r>
              <a:rPr lang="en-CA" sz="2800" b="1" dirty="0" smtClean="0"/>
              <a:t>a strength-based model of thinking</a:t>
            </a:r>
          </a:p>
          <a:p>
            <a:pPr lvl="1"/>
            <a:r>
              <a:rPr lang="en-CA" sz="2800" dirty="0" smtClean="0"/>
              <a:t>Having high expectations for some to </a:t>
            </a:r>
            <a:r>
              <a:rPr lang="en-CA" sz="2800" b="1" dirty="0" smtClean="0"/>
              <a:t>having high expectations for ALL</a:t>
            </a:r>
            <a:endParaRPr lang="en-CA" sz="2800" b="1" dirty="0"/>
          </a:p>
        </p:txBody>
      </p:sp>
    </p:spTree>
    <p:extLst>
      <p:ext uri="{BB962C8B-B14F-4D97-AF65-F5344CB8AC3E}">
        <p14:creationId xmlns:p14="http://schemas.microsoft.com/office/powerpoint/2010/main" val="30985831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418</TotalTime>
  <Words>1695</Words>
  <Application>Microsoft Office PowerPoint</Application>
  <PresentationFormat>On-screen Show (4:3)</PresentationFormat>
  <Paragraphs>224</Paragraphs>
  <Slides>32</Slides>
  <Notes>7</Notes>
  <HiddenSlides>0</HiddenSlides>
  <MMClips>0</MMClips>
  <ScaleCrop>false</ScaleCrop>
  <HeadingPairs>
    <vt:vector size="4" baseType="variant">
      <vt:variant>
        <vt:lpstr>Theme</vt:lpstr>
      </vt:variant>
      <vt:variant>
        <vt:i4>1</vt:i4>
      </vt:variant>
      <vt:variant>
        <vt:lpstr>Slide Titles</vt:lpstr>
      </vt:variant>
      <vt:variant>
        <vt:i4>32</vt:i4>
      </vt:variant>
    </vt:vector>
  </HeadingPairs>
  <TitlesOfParts>
    <vt:vector size="33" baseType="lpstr">
      <vt:lpstr>Flow</vt:lpstr>
      <vt:lpstr>Moving toward a continuum of supports and services</vt:lpstr>
      <vt:lpstr>The PSD Inclusion Story</vt:lpstr>
      <vt:lpstr>The PSD Inclusion Story</vt:lpstr>
      <vt:lpstr>Inclusion is:</vt:lpstr>
      <vt:lpstr>Inclusion is:</vt:lpstr>
      <vt:lpstr>Inclusion is Access to:</vt:lpstr>
      <vt:lpstr>Principles of Inclusion </vt:lpstr>
      <vt:lpstr>Something to remember…</vt:lpstr>
      <vt:lpstr>PSD’s Commitment to Inclusion:</vt:lpstr>
      <vt:lpstr>Table Talk #1:</vt:lpstr>
      <vt:lpstr>Levels of Support</vt:lpstr>
      <vt:lpstr>Levels of Support</vt:lpstr>
      <vt:lpstr>Levels of Support</vt:lpstr>
      <vt:lpstr>Levels of Support</vt:lpstr>
      <vt:lpstr>Levels of Support Document</vt:lpstr>
      <vt:lpstr>Levels of Support Document</vt:lpstr>
      <vt:lpstr>Levels of Support Document</vt:lpstr>
      <vt:lpstr>Levels of Support Document</vt:lpstr>
      <vt:lpstr>Levels of Support Document</vt:lpstr>
      <vt:lpstr>Determining Primary Area of Need </vt:lpstr>
      <vt:lpstr>Levels of Support Document</vt:lpstr>
      <vt:lpstr>Table Talk #2 – Group Activity</vt:lpstr>
      <vt:lpstr>Developing a new PSD Inclusive Education Funding Model</vt:lpstr>
      <vt:lpstr>Developing a new PSD Inclusive Education Funding Model</vt:lpstr>
      <vt:lpstr>Inclusive Education Funding Model</vt:lpstr>
      <vt:lpstr>Inclusive Education Funding Model</vt:lpstr>
      <vt:lpstr>Inclusive Education Funding Model</vt:lpstr>
      <vt:lpstr>Inclusive Education Funding Model</vt:lpstr>
      <vt:lpstr>Differential Funding Modifiers</vt:lpstr>
      <vt:lpstr>Developing a new PSD Inclusive Education Funding Model</vt:lpstr>
      <vt:lpstr>Developing a new PSD Inclusive Education Funding Model</vt:lpstr>
      <vt:lpstr>Table Talk #3 – Group Activity</vt:lpstr>
    </vt:vector>
  </TitlesOfParts>
  <Company>PSD70</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ekeane</dc:creator>
  <cp:lastModifiedBy>ekeane</cp:lastModifiedBy>
  <cp:revision>28</cp:revision>
  <dcterms:created xsi:type="dcterms:W3CDTF">2013-01-15T19:34:14Z</dcterms:created>
  <dcterms:modified xsi:type="dcterms:W3CDTF">2013-01-16T14:53:00Z</dcterms:modified>
</cp:coreProperties>
</file>